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0"/>
  </p:notesMasterIdLst>
  <p:sldIdLst>
    <p:sldId id="256" r:id="rId2"/>
    <p:sldId id="261" r:id="rId3"/>
    <p:sldId id="272" r:id="rId4"/>
    <p:sldId id="291" r:id="rId5"/>
    <p:sldId id="267" r:id="rId6"/>
    <p:sldId id="290" r:id="rId7"/>
    <p:sldId id="286" r:id="rId8"/>
    <p:sldId id="264" r:id="rId9"/>
  </p:sldIdLst>
  <p:sldSz cx="9144000" cy="5143500" type="screen16x9"/>
  <p:notesSz cx="6858000" cy="9144000"/>
  <p:embeddedFontLst>
    <p:embeddedFont>
      <p:font typeface="Didact Gothic" panose="020B0604020202020204" charset="0"/>
      <p:regular r:id="rId11"/>
    </p:embeddedFont>
    <p:embeddedFont>
      <p:font typeface="DM Serif Display" panose="020B0604020202020204" charset="0"/>
      <p:regular r:id="rId12"/>
      <p:italic r:id="rId13"/>
    </p:embeddedFont>
    <p:embeddedFont>
      <p:font typeface="Roboto" panose="02000000000000000000" pitchFamily="2" charset="0"/>
      <p:regular r:id="rId14"/>
      <p:bold r:id="rId15"/>
      <p:italic r:id="rId16"/>
      <p:boldItalic r:id="rId17"/>
    </p:embeddedFont>
  </p:embeddedFontLst>
  <p:custShowLst>
    <p:custShow name="Custom Show 1" id="0">
      <p:sldLst>
        <p:sld r:id="rId8"/>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815"/>
    <a:srgbClr val="171916"/>
    <a:srgbClr val="51DA46"/>
    <a:srgbClr val="5BC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55EF99-9C1F-452D-9D6E-D252630F296E}">
  <a:tblStyle styleId="{6755EF99-9C1F-452D-9D6E-D252630F29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81719" autoAdjust="0"/>
  </p:normalViewPr>
  <p:slideViewPr>
    <p:cSldViewPr snapToGrid="0">
      <p:cViewPr varScale="1">
        <p:scale>
          <a:sx n="119" d="100"/>
          <a:sy n="119" d="100"/>
        </p:scale>
        <p:origin x="1494"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95b86cca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95b86cca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התוכנית שלנו עוסקת במנגנון רב תחומי של העלאה וחיפוש אחר משרות.</a:t>
            </a:r>
          </a:p>
          <a:p>
            <a:pPr marL="0" lvl="0" indent="0" algn="r" rtl="1">
              <a:spcBef>
                <a:spcPts val="0"/>
              </a:spcBef>
              <a:spcAft>
                <a:spcPts val="0"/>
              </a:spcAft>
              <a:buNone/>
            </a:pPr>
            <a:r>
              <a:rPr lang="he-IL" dirty="0"/>
              <a:t>התוכנית מחולקת לשני צדדים: צד המעסיק וצד המועמד.</a:t>
            </a:r>
          </a:p>
          <a:p>
            <a:pPr marL="0" lvl="0" indent="0" algn="r" rtl="1">
              <a:spcBef>
                <a:spcPts val="0"/>
              </a:spcBef>
              <a:spcAft>
                <a:spcPts val="0"/>
              </a:spcAft>
              <a:buNone/>
            </a:pPr>
            <a:r>
              <a:rPr lang="he-IL" dirty="0"/>
              <a:t>בצד המעסיק: המעסיק יכול לפרסם משרות, לעקוב אחר מועמדים שבחרו להגיש את הפרופיל שלהם ובנוסף לחפש בעצמו אחר מועמדים המתאימים למשרות אותם הוא פרסם.</a:t>
            </a:r>
          </a:p>
          <a:p>
            <a:pPr marL="0" lvl="0" indent="0" algn="r" rtl="1">
              <a:spcBef>
                <a:spcPts val="0"/>
              </a:spcBef>
              <a:spcAft>
                <a:spcPts val="0"/>
              </a:spcAft>
              <a:buNone/>
            </a:pPr>
            <a:r>
              <a:rPr lang="he-IL" dirty="0"/>
              <a:t>ובצד המועמד: המועמד יכול לחפש אחר המשרה שהוא רוצה מבין מאגר רחב של משרות אותם פרסמו המעסיקים, להגיש בקשה למשרה או לשמור את המשרה במועדפים שלו.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a7f645218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a7f645218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דרישות נוספות:</a:t>
            </a:r>
          </a:p>
          <a:p>
            <a:pPr marL="0" lvl="0" indent="0" algn="r" rtl="1">
              <a:spcBef>
                <a:spcPts val="0"/>
              </a:spcBef>
              <a:spcAft>
                <a:spcPts val="0"/>
              </a:spcAft>
              <a:buNone/>
            </a:pPr>
            <a:r>
              <a:rPr lang="he-IL" dirty="0"/>
              <a:t>בחרנו להתמקד בממשק מול המועמד בכדי למקסם את ההזדמנויות שלו למצוא את העבודה שהכי מתאימה לו:</a:t>
            </a:r>
          </a:p>
          <a:p>
            <a:pPr marL="171450" lvl="0" indent="-171450" algn="r" rtl="1">
              <a:spcBef>
                <a:spcPts val="0"/>
              </a:spcBef>
              <a:spcAft>
                <a:spcPts val="0"/>
              </a:spcAft>
              <a:buFontTx/>
              <a:buChar char="-"/>
            </a:pPr>
            <a:r>
              <a:rPr lang="he-IL" dirty="0"/>
              <a:t>הוספנו אפשרות לבניית קורות חיים, אותו הוא יכול לערוך ולהשתמש כמה שהוא רוצה. </a:t>
            </a:r>
          </a:p>
          <a:p>
            <a:pPr marL="171450" lvl="0" indent="-171450" algn="r" rtl="1">
              <a:spcBef>
                <a:spcPts val="0"/>
              </a:spcBef>
              <a:spcAft>
                <a:spcPts val="0"/>
              </a:spcAft>
              <a:buFontTx/>
              <a:buChar char="-"/>
            </a:pPr>
            <a:r>
              <a:rPr lang="he-IL" dirty="0"/>
              <a:t>הוספנו למועמד את האפשרות לשמור משרה למועדפים, אם המועמד עדיין מתלבט ולא בטוח אם הוא רוצה לשלוח את הפרופיל שלו למשרה הוא יכול לשמור את המשרה במועדפים והוא יכול לגשת אליה בכל רגע נתון.</a:t>
            </a:r>
          </a:p>
          <a:p>
            <a:pPr marL="171450" lvl="0" indent="-171450" algn="r" rtl="1">
              <a:spcBef>
                <a:spcPts val="0"/>
              </a:spcBef>
              <a:spcAft>
                <a:spcPts val="0"/>
              </a:spcAft>
              <a:buFontTx/>
              <a:buChar char="-"/>
            </a:pPr>
            <a:r>
              <a:rPr lang="he-IL" dirty="0"/>
              <a:t>בנוסף הוספנו למועמד את האפשרות ליצור לעצמו קורות חיים אותם הוא יוכל לצרף לפרופיל שלו ובכך להעביר אותם למעסיק. הוא יכול לערוך את הקורות חיים בכל זמן.</a:t>
            </a:r>
          </a:p>
          <a:p>
            <a:pPr marL="0" lvl="0" indent="0" algn="r" rtl="1">
              <a:spcBef>
                <a:spcPts val="0"/>
              </a:spcBef>
              <a:spcAft>
                <a:spcPts val="0"/>
              </a:spcAft>
              <a:buFontTx/>
              <a:buNone/>
            </a:pPr>
            <a:r>
              <a:rPr lang="he-IL" dirty="0"/>
              <a:t>כמובן לא שכחנו המעסיק</a:t>
            </a:r>
          </a:p>
          <a:p>
            <a:pPr marL="0" lvl="0" indent="0" algn="r" rtl="1">
              <a:spcBef>
                <a:spcPts val="0"/>
              </a:spcBef>
              <a:spcAft>
                <a:spcPts val="0"/>
              </a:spcAft>
              <a:buFontTx/>
              <a:buNone/>
            </a:pPr>
            <a:r>
              <a:rPr lang="he-IL" dirty="0"/>
              <a:t> הוספנו לו את האפשרות לבצע חיפוש אחר מועמדים בכך להגדיל את הסיכוי שלו למצוא את המועמד המתאים ביותר למשרה.</a:t>
            </a:r>
          </a:p>
          <a:p>
            <a:pPr marL="3829050" lvl="8" indent="-171450" algn="r" rtl="1">
              <a:spcBef>
                <a:spcPts val="0"/>
              </a:spcBef>
              <a:spcAft>
                <a:spcPts val="0"/>
              </a:spcAft>
              <a:buFontTx/>
              <a:buChar char="-"/>
            </a:pPr>
            <a:endParaRPr lang="he-IL" dirty="0"/>
          </a:p>
          <a:p>
            <a:pPr marL="0" lvl="0" indent="0" algn="r" rtl="1">
              <a:spcBef>
                <a:spcPts val="0"/>
              </a:spcBef>
              <a:spcAft>
                <a:spcPts val="0"/>
              </a:spcAft>
              <a:buFontTx/>
              <a:buNone/>
            </a:pPr>
            <a:r>
              <a:rPr lang="en-US" dirty="0"/>
              <a:t>-</a:t>
            </a:r>
            <a:endParaRPr lang="he-IL"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טכנולוגיות בפרויקט:</a:t>
            </a:r>
          </a:p>
          <a:p>
            <a:pPr marL="158750" indent="0" algn="r" rtl="1">
              <a:buNone/>
            </a:pPr>
            <a:r>
              <a:rPr lang="he-IL" dirty="0"/>
              <a:t>בבניית הפרויקט השתמשנו במס' תוכניות: </a:t>
            </a:r>
            <a:r>
              <a:rPr lang="he-IL" dirty="0" err="1"/>
              <a:t>גיטהאב</a:t>
            </a:r>
            <a:r>
              <a:rPr lang="he-IL" dirty="0"/>
              <a:t>, </a:t>
            </a:r>
            <a:r>
              <a:rPr lang="en-US" dirty="0"/>
              <a:t>c code</a:t>
            </a:r>
            <a:r>
              <a:rPr lang="he-IL" dirty="0"/>
              <a:t>, </a:t>
            </a:r>
            <a:r>
              <a:rPr lang="en-US" dirty="0"/>
              <a:t>visual studio</a:t>
            </a:r>
            <a:r>
              <a:rPr lang="he-IL" dirty="0"/>
              <a:t>, </a:t>
            </a:r>
            <a:r>
              <a:rPr lang="en-US" dirty="0"/>
              <a:t>csv file</a:t>
            </a:r>
            <a:r>
              <a:rPr lang="he-IL" dirty="0"/>
              <a:t>,</a:t>
            </a:r>
            <a:r>
              <a:rPr lang="en-US" dirty="0"/>
              <a:t>  google docs</a:t>
            </a:r>
            <a:r>
              <a:rPr lang="he-IL" dirty="0"/>
              <a:t>ו</a:t>
            </a:r>
            <a:r>
              <a:rPr lang="en-US" dirty="0" err="1"/>
              <a:t>trello</a:t>
            </a:r>
            <a:r>
              <a:rPr lang="he-IL" dirty="0"/>
              <a:t>.</a:t>
            </a:r>
          </a:p>
          <a:p>
            <a:pPr marL="158750" indent="0" algn="r" rtl="1">
              <a:buNone/>
            </a:pPr>
            <a:r>
              <a:rPr lang="he-IL" dirty="0"/>
              <a:t>השתמשנו ב</a:t>
            </a:r>
            <a:r>
              <a:rPr lang="en-US" dirty="0"/>
              <a:t>google docs </a:t>
            </a:r>
            <a:r>
              <a:rPr lang="he-IL" dirty="0"/>
              <a:t>, פלטפורמה התומכת בשיתוף ועריכת קבצים של מס אנשים על אותו הקובץ, ובכך יכולנו לעבוד על </a:t>
            </a:r>
            <a:r>
              <a:rPr lang="he-IL" dirty="0" err="1"/>
              <a:t>המסמכי</a:t>
            </a:r>
            <a:r>
              <a:rPr lang="he-IL" dirty="0"/>
              <a:t> דרישות ובדיקות </a:t>
            </a:r>
            <a:r>
              <a:rPr lang="en-US" dirty="0"/>
              <a:t>ONLINE</a:t>
            </a:r>
            <a:endParaRPr lang="he-IL" dirty="0"/>
          </a:p>
          <a:p>
            <a:pPr marL="158750" indent="0" algn="r" rtl="1">
              <a:buNone/>
            </a:pPr>
            <a:r>
              <a:rPr lang="he-IL" dirty="0"/>
              <a:t>לאחר מכן חילקנו ביננו את העבודה ע"י </a:t>
            </a:r>
            <a:r>
              <a:rPr lang="en-US" dirty="0" err="1"/>
              <a:t>trello</a:t>
            </a:r>
            <a:r>
              <a:rPr lang="he-IL" dirty="0"/>
              <a:t>, כלי ניהולי ליצור תוכנית עבודה וחילוקה לאנשיי הצוות. וכמובן את התוכנית כתבנו בשפת </a:t>
            </a:r>
            <a:r>
              <a:rPr lang="en-US" dirty="0"/>
              <a:t>C</a:t>
            </a:r>
            <a:r>
              <a:rPr lang="he-IL" dirty="0"/>
              <a:t> בעזרת </a:t>
            </a:r>
            <a:r>
              <a:rPr lang="en-US" dirty="0"/>
              <a:t>visual studio</a:t>
            </a:r>
            <a:r>
              <a:rPr lang="he-IL" dirty="0"/>
              <a:t> ואת מאגרי הנתונים שלנו שמרנו בקבצי </a:t>
            </a:r>
            <a:r>
              <a:rPr lang="en-US" dirty="0"/>
              <a:t>CSV</a:t>
            </a:r>
            <a:r>
              <a:rPr lang="he-IL" dirty="0"/>
              <a:t>.</a:t>
            </a:r>
          </a:p>
        </p:txBody>
      </p:sp>
    </p:spTree>
    <p:extLst>
      <p:ext uri="{BB962C8B-B14F-4D97-AF65-F5344CB8AC3E}">
        <p14:creationId xmlns:p14="http://schemas.microsoft.com/office/powerpoint/2010/main" val="971740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7f6452186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7f6452186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בדיקות עיקריות:</a:t>
            </a:r>
          </a:p>
          <a:p>
            <a:pPr marL="0" lvl="0" indent="0" algn="r" rtl="1">
              <a:spcBef>
                <a:spcPts val="0"/>
              </a:spcBef>
              <a:spcAft>
                <a:spcPts val="0"/>
              </a:spcAft>
              <a:buNone/>
            </a:pPr>
            <a:r>
              <a:rPr lang="he-IL" dirty="0"/>
              <a:t>הבדיקות העיקריות שביצענו הם בדיקה של ריצת התוכנית לפי הסדר הלוגי שתכננו שיתבצע. וכמובן מאבר על כל הקבצי </a:t>
            </a:r>
            <a:r>
              <a:rPr lang="en-US" dirty="0"/>
              <a:t>CSV</a:t>
            </a:r>
            <a:r>
              <a:rPr lang="he-IL" dirty="0"/>
              <a:t> לראות שכל הנתונים הנשמרים נשמרים בצורה טובה. וכל שינוי שמתבצע כמו לדוגמה עריכת של אחת המשרות, תגרור שינוי בכל הקבצים ולא רק בקובץ משרות הראשי. בנוסף בדקנו את הרישום של מועמד ומעסיק לתוכנית</a:t>
            </a:r>
          </a:p>
          <a:p>
            <a:pPr marL="0" lvl="0" indent="0" algn="r" rtl="1">
              <a:spcBef>
                <a:spcPts val="0"/>
              </a:spcBef>
              <a:spcAft>
                <a:spcPts val="0"/>
              </a:spcAft>
              <a:buNone/>
            </a:pPr>
            <a:r>
              <a:rPr lang="he-IL" dirty="0"/>
              <a:t>(שכל הדרישות שקבענו עובדות בצורה טובה).</a:t>
            </a:r>
          </a:p>
          <a:p>
            <a:pPr marL="0" lvl="0" indent="0" algn="r" rtl="1">
              <a:spcBef>
                <a:spcPts val="0"/>
              </a:spcBef>
              <a:spcAft>
                <a:spcPts val="0"/>
              </a:spcAft>
              <a:buNone/>
            </a:pPr>
            <a:r>
              <a:rPr lang="he-IL" dirty="0"/>
              <a:t>* בדיקת של הרישום חשוב כיוון שהרישום בונה את הפרופיל של המועמד אותו הוא מעביר למעסיק בעת הרישום למשרה- כל הפרטים צריכים להופיע בצורה הטובה ביותר, ובלי שגיאות.</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אתגרים </a:t>
            </a:r>
            <a:r>
              <a:rPr lang="he-IL" dirty="0" err="1"/>
              <a:t>בפרוייקט</a:t>
            </a:r>
            <a:r>
              <a:rPr lang="he-IL" dirty="0"/>
              <a:t>:</a:t>
            </a:r>
          </a:p>
          <a:p>
            <a:pPr marL="0" lvl="0" indent="0" algn="r" rtl="1">
              <a:spcBef>
                <a:spcPts val="0"/>
              </a:spcBef>
              <a:spcAft>
                <a:spcPts val="0"/>
              </a:spcAft>
              <a:buNone/>
            </a:pPr>
            <a:r>
              <a:rPr lang="he-IL" dirty="0"/>
              <a:t>כפי שהצגנו קודם </a:t>
            </a:r>
            <a:r>
              <a:rPr lang="he-IL" dirty="0" err="1"/>
              <a:t>בבנית</a:t>
            </a:r>
            <a:r>
              <a:rPr lang="he-IL" dirty="0"/>
              <a:t> </a:t>
            </a:r>
            <a:r>
              <a:rPr lang="he-IL" dirty="0" err="1"/>
              <a:t>הפרוייקט</a:t>
            </a:r>
            <a:r>
              <a:rPr lang="he-IL" dirty="0"/>
              <a:t> השתמשנו בשפת </a:t>
            </a:r>
            <a:r>
              <a:rPr lang="en-US" dirty="0"/>
              <a:t>C</a:t>
            </a:r>
            <a:r>
              <a:rPr lang="he-IL" dirty="0"/>
              <a:t> ולניהול </a:t>
            </a:r>
            <a:r>
              <a:rPr lang="he-IL" dirty="0" err="1"/>
              <a:t>המאגרי</a:t>
            </a:r>
            <a:r>
              <a:rPr lang="he-IL" dirty="0"/>
              <a:t> מידע שלנו בקבצי </a:t>
            </a:r>
            <a:r>
              <a:rPr lang="en-US" dirty="0"/>
              <a:t>CSV</a:t>
            </a:r>
            <a:r>
              <a:rPr lang="he-IL" dirty="0"/>
              <a:t>. שפה זו אינה תומכת כמו שרצינו בבניית ומעבר על הקבצי </a:t>
            </a:r>
            <a:r>
              <a:rPr lang="en-US" dirty="0"/>
              <a:t>CSV</a:t>
            </a:r>
            <a:r>
              <a:rPr lang="he-IL" dirty="0"/>
              <a:t> דבר ההקשה על התממשקות שלנו מול הקבצים ועל המעבר עליהם. כמו כן שפה זו לא תומכת בהרבה פעולות שרצינו לממש לדוגמא רצינו לממש את הדרישה הנוספת עדכון אוטומטי- מנגנון בו כאשר מעסיק מעלה משרה מהתחום שמועמד שמר כתחום מועדף, המועמד יקבל מייל או הודעת </a:t>
            </a:r>
            <a:r>
              <a:rPr lang="en-US" dirty="0"/>
              <a:t>SMS</a:t>
            </a:r>
            <a:r>
              <a:rPr lang="he-IL" dirty="0"/>
              <a:t> עם  הפרטים של המשרה שפורסמה.</a:t>
            </a:r>
            <a:endParaRPr dirty="0"/>
          </a:p>
        </p:txBody>
      </p:sp>
    </p:spTree>
    <p:extLst>
      <p:ext uri="{BB962C8B-B14F-4D97-AF65-F5344CB8AC3E}">
        <p14:creationId xmlns:p14="http://schemas.microsoft.com/office/powerpoint/2010/main" val="428705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6f2a75a668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6f2a75a668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f1bce38b0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f1bce38b0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3622"/>
            <a:ext cx="9144001" cy="5136257"/>
          </a:xfrm>
          <a:prstGeom prst="rect">
            <a:avLst/>
          </a:prstGeom>
          <a:noFill/>
          <a:ln>
            <a:noFill/>
          </a:ln>
        </p:spPr>
      </p:pic>
      <p:sp>
        <p:nvSpPr>
          <p:cNvPr id="10" name="Google Shape;10;p2"/>
          <p:cNvSpPr txBox="1">
            <a:spLocks noGrp="1"/>
          </p:cNvSpPr>
          <p:nvPr>
            <p:ph type="ctrTitle"/>
          </p:nvPr>
        </p:nvSpPr>
        <p:spPr>
          <a:xfrm>
            <a:off x="1913100" y="1415503"/>
            <a:ext cx="5317800" cy="1962000"/>
          </a:xfrm>
          <a:prstGeom prst="rect">
            <a:avLst/>
          </a:prstGeom>
        </p:spPr>
        <p:txBody>
          <a:bodyPr spcFirstLastPara="1" wrap="square" lIns="91425" tIns="91425" rIns="91425" bIns="91425" anchor="b" anchorCtr="0">
            <a:noAutofit/>
          </a:bodyPr>
          <a:lstStyle>
            <a:lvl1pPr lvl="0" algn="ctr">
              <a:lnSpc>
                <a:spcPct val="85000"/>
              </a:lnSpc>
              <a:spcBef>
                <a:spcPts val="0"/>
              </a:spcBef>
              <a:spcAft>
                <a:spcPts val="0"/>
              </a:spcAft>
              <a:buSzPts val="5200"/>
              <a:buNone/>
              <a:defRPr sz="65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92725" y="3293444"/>
            <a:ext cx="5758200" cy="50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200" b="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6" name="Picture 5" descr="A black and white image of a person's face&#10;&#10;Description automatically generated with low confidence">
            <a:extLst>
              <a:ext uri="{FF2B5EF4-FFF2-40B4-BE49-F238E27FC236}">
                <a16:creationId xmlns:a16="http://schemas.microsoft.com/office/drawing/2014/main" id="{DF86BA80-622B-4D96-847B-4D185F21C7F3}"/>
              </a:ext>
            </a:extLst>
          </p:cNvPr>
          <p:cNvPicPr>
            <a:picLocks noChangeAspect="1"/>
          </p:cNvPicPr>
          <p:nvPr userDrawn="1"/>
        </p:nvPicPr>
        <p:blipFill>
          <a:blip r:embed="rId3"/>
          <a:stretch>
            <a:fillRect/>
          </a:stretch>
        </p:blipFill>
        <p:spPr>
          <a:xfrm>
            <a:off x="29630" y="4714118"/>
            <a:ext cx="1148086" cy="35518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79"/>
        <p:cNvGrpSpPr/>
        <p:nvPr/>
      </p:nvGrpSpPr>
      <p:grpSpPr>
        <a:xfrm>
          <a:off x="0" y="0"/>
          <a:ext cx="0" cy="0"/>
          <a:chOff x="0" y="0"/>
          <a:chExt cx="0" cy="0"/>
        </a:xfrm>
      </p:grpSpPr>
      <p:pic>
        <p:nvPicPr>
          <p:cNvPr id="180" name="Google Shape;180;p30"/>
          <p:cNvPicPr preferRelativeResize="0"/>
          <p:nvPr/>
        </p:nvPicPr>
        <p:blipFill rotWithShape="1">
          <a:blip r:embed="rId2">
            <a:alphaModFix/>
          </a:blip>
          <a:srcRect l="59" r="59"/>
          <a:stretch/>
        </p:blipFill>
        <p:spPr>
          <a:xfrm>
            <a:off x="0" y="572"/>
            <a:ext cx="9144001" cy="5142357"/>
          </a:xfrm>
          <a:prstGeom prst="rect">
            <a:avLst/>
          </a:prstGeom>
          <a:noFill/>
          <a:ln>
            <a:noFill/>
          </a:ln>
        </p:spPr>
      </p:pic>
      <p:pic>
        <p:nvPicPr>
          <p:cNvPr id="4" name="Picture 3" descr="A black and white image of a person's face&#10;&#10;Description automatically generated with low confidence">
            <a:extLst>
              <a:ext uri="{FF2B5EF4-FFF2-40B4-BE49-F238E27FC236}">
                <a16:creationId xmlns:a16="http://schemas.microsoft.com/office/drawing/2014/main" id="{5B27DF60-0AE3-4677-9510-2FE7422227D7}"/>
              </a:ext>
            </a:extLst>
          </p:cNvPr>
          <p:cNvPicPr>
            <a:picLocks noChangeAspect="1"/>
          </p:cNvPicPr>
          <p:nvPr userDrawn="1"/>
        </p:nvPicPr>
        <p:blipFill>
          <a:blip r:embed="rId3"/>
          <a:stretch>
            <a:fillRect/>
          </a:stretch>
        </p:blipFill>
        <p:spPr>
          <a:xfrm>
            <a:off x="29630" y="4714118"/>
            <a:ext cx="1148086" cy="35518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81"/>
        <p:cNvGrpSpPr/>
        <p:nvPr/>
      </p:nvGrpSpPr>
      <p:grpSpPr>
        <a:xfrm>
          <a:off x="0" y="0"/>
          <a:ext cx="0" cy="0"/>
          <a:chOff x="0" y="0"/>
          <a:chExt cx="0" cy="0"/>
        </a:xfrm>
      </p:grpSpPr>
      <p:pic>
        <p:nvPicPr>
          <p:cNvPr id="182" name="Google Shape;182;p31"/>
          <p:cNvPicPr preferRelativeResize="0"/>
          <p:nvPr/>
        </p:nvPicPr>
        <p:blipFill rotWithShape="1">
          <a:blip r:embed="rId2">
            <a:alphaModFix/>
          </a:blip>
          <a:srcRect/>
          <a:stretch/>
        </p:blipFill>
        <p:spPr>
          <a:xfrm>
            <a:off x="0" y="3622"/>
            <a:ext cx="9144001" cy="5136257"/>
          </a:xfrm>
          <a:prstGeom prst="rect">
            <a:avLst/>
          </a:prstGeom>
          <a:noFill/>
          <a:ln>
            <a:noFill/>
          </a:ln>
        </p:spPr>
      </p:pic>
      <p:pic>
        <p:nvPicPr>
          <p:cNvPr id="4" name="Picture 3" descr="A black and white image of a person's face&#10;&#10;Description automatically generated with low confidence">
            <a:extLst>
              <a:ext uri="{FF2B5EF4-FFF2-40B4-BE49-F238E27FC236}">
                <a16:creationId xmlns:a16="http://schemas.microsoft.com/office/drawing/2014/main" id="{08970B2C-0EE0-438E-829C-AF57A2C24FBA}"/>
              </a:ext>
            </a:extLst>
          </p:cNvPr>
          <p:cNvPicPr>
            <a:picLocks noChangeAspect="1"/>
          </p:cNvPicPr>
          <p:nvPr userDrawn="1"/>
        </p:nvPicPr>
        <p:blipFill>
          <a:blip r:embed="rId3"/>
          <a:stretch>
            <a:fillRect/>
          </a:stretch>
        </p:blipFill>
        <p:spPr>
          <a:xfrm>
            <a:off x="29630" y="4714118"/>
            <a:ext cx="1148086" cy="35518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t="59" b="59"/>
          <a:stretch/>
        </p:blipFill>
        <p:spPr>
          <a:xfrm>
            <a:off x="0" y="3622"/>
            <a:ext cx="9144001" cy="5136258"/>
          </a:xfrm>
          <a:prstGeom prst="rect">
            <a:avLst/>
          </a:prstGeom>
          <a:noFill/>
          <a:ln>
            <a:noFill/>
          </a:ln>
        </p:spPr>
      </p:pic>
      <p:pic>
        <p:nvPicPr>
          <p:cNvPr id="4" name="Picture 3" descr="A black and white image of a person's face&#10;&#10;Description automatically generated with low confidence">
            <a:extLst>
              <a:ext uri="{FF2B5EF4-FFF2-40B4-BE49-F238E27FC236}">
                <a16:creationId xmlns:a16="http://schemas.microsoft.com/office/drawing/2014/main" id="{31380E72-D202-478F-A4BB-853545918BEC}"/>
              </a:ext>
            </a:extLst>
          </p:cNvPr>
          <p:cNvPicPr>
            <a:picLocks noChangeAspect="1"/>
          </p:cNvPicPr>
          <p:nvPr userDrawn="1"/>
        </p:nvPicPr>
        <p:blipFill>
          <a:blip r:embed="rId3"/>
          <a:stretch>
            <a:fillRect/>
          </a:stretch>
        </p:blipFill>
        <p:spPr>
          <a:xfrm>
            <a:off x="29630" y="4714118"/>
            <a:ext cx="1148086" cy="35518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0" y="572"/>
            <a:ext cx="9144001" cy="5142357"/>
          </a:xfrm>
          <a:prstGeom prst="rect">
            <a:avLst/>
          </a:prstGeom>
          <a:noFill/>
          <a:ln>
            <a:noFill/>
          </a:ln>
        </p:spPr>
      </p:pic>
      <p:sp>
        <p:nvSpPr>
          <p:cNvPr id="19" name="Google Shape;19;p4"/>
          <p:cNvSpPr txBox="1">
            <a:spLocks noGrp="1"/>
          </p:cNvSpPr>
          <p:nvPr>
            <p:ph type="body" idx="1"/>
          </p:nvPr>
        </p:nvSpPr>
        <p:spPr>
          <a:xfrm>
            <a:off x="700800" y="1281725"/>
            <a:ext cx="6823800" cy="3083011"/>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SzPts val="1100"/>
              <a:buChar char="●"/>
              <a:defRPr sz="1150" b="0"/>
            </a:lvl1pPr>
            <a:lvl2pPr marL="914400" lvl="1" indent="-317500">
              <a:spcBef>
                <a:spcPts val="0"/>
              </a:spcBef>
              <a:spcAft>
                <a:spcPts val="0"/>
              </a:spcAft>
              <a:buSzPts val="1400"/>
              <a:buFont typeface="Muli"/>
              <a:buChar char="○"/>
              <a:defRPr/>
            </a:lvl2pPr>
            <a:lvl3pPr marL="1371600" lvl="2" indent="-317500">
              <a:spcBef>
                <a:spcPts val="1600"/>
              </a:spcBef>
              <a:spcAft>
                <a:spcPts val="0"/>
              </a:spcAft>
              <a:buSzPts val="1400"/>
              <a:buFont typeface="Muli"/>
              <a:buChar char="■"/>
              <a:defRPr/>
            </a:lvl3pPr>
            <a:lvl4pPr marL="1828800" lvl="3" indent="-317500">
              <a:spcBef>
                <a:spcPts val="1600"/>
              </a:spcBef>
              <a:spcAft>
                <a:spcPts val="0"/>
              </a:spcAft>
              <a:buSzPts val="1400"/>
              <a:buFont typeface="Muli"/>
              <a:buChar char="●"/>
              <a:defRPr/>
            </a:lvl4pPr>
            <a:lvl5pPr marL="2286000" lvl="4" indent="-317500">
              <a:spcBef>
                <a:spcPts val="1600"/>
              </a:spcBef>
              <a:spcAft>
                <a:spcPts val="0"/>
              </a:spcAft>
              <a:buSzPts val="1400"/>
              <a:buFont typeface="Muli"/>
              <a:buChar char="○"/>
              <a:defRPr/>
            </a:lvl5pPr>
            <a:lvl6pPr marL="2743200" lvl="5" indent="-317500">
              <a:spcBef>
                <a:spcPts val="1600"/>
              </a:spcBef>
              <a:spcAft>
                <a:spcPts val="0"/>
              </a:spcAft>
              <a:buSzPts val="1400"/>
              <a:buFont typeface="Muli"/>
              <a:buChar char="■"/>
              <a:defRPr/>
            </a:lvl6pPr>
            <a:lvl7pPr marL="3200400" lvl="6" indent="-317500">
              <a:spcBef>
                <a:spcPts val="1600"/>
              </a:spcBef>
              <a:spcAft>
                <a:spcPts val="0"/>
              </a:spcAft>
              <a:buSzPts val="1400"/>
              <a:buFont typeface="Muli"/>
              <a:buChar char="●"/>
              <a:defRPr/>
            </a:lvl7pPr>
            <a:lvl8pPr marL="3657600" lvl="7" indent="-317500">
              <a:spcBef>
                <a:spcPts val="1600"/>
              </a:spcBef>
              <a:spcAft>
                <a:spcPts val="0"/>
              </a:spcAft>
              <a:buSzPts val="1400"/>
              <a:buFont typeface="Muli"/>
              <a:buChar char="○"/>
              <a:defRPr/>
            </a:lvl8pPr>
            <a:lvl9pPr marL="4114800" lvl="8" indent="-317500">
              <a:spcBef>
                <a:spcPts val="1600"/>
              </a:spcBef>
              <a:spcAft>
                <a:spcPts val="1600"/>
              </a:spcAft>
              <a:buSzPts val="1400"/>
              <a:buFont typeface="Muli"/>
              <a:buChar char="■"/>
              <a:defRPr/>
            </a:lvl9pPr>
          </a:lstStyle>
          <a:p>
            <a:endParaRPr dirty="0"/>
          </a:p>
        </p:txBody>
      </p:sp>
      <p:sp>
        <p:nvSpPr>
          <p:cNvPr id="20" name="Google Shape;20;p4"/>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b="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6" name="Picture 5" descr="A black and white image of a person's face&#10;&#10;Description automatically generated with low confidence">
            <a:extLst>
              <a:ext uri="{FF2B5EF4-FFF2-40B4-BE49-F238E27FC236}">
                <a16:creationId xmlns:a16="http://schemas.microsoft.com/office/drawing/2014/main" id="{9EF38A2C-446B-4C19-B978-828AAE5AE982}"/>
              </a:ext>
            </a:extLst>
          </p:cNvPr>
          <p:cNvPicPr>
            <a:picLocks noChangeAspect="1"/>
          </p:cNvPicPr>
          <p:nvPr userDrawn="1"/>
        </p:nvPicPr>
        <p:blipFill>
          <a:blip r:embed="rId3"/>
          <a:stretch>
            <a:fillRect/>
          </a:stretch>
        </p:blipFill>
        <p:spPr>
          <a:xfrm>
            <a:off x="0" y="4620712"/>
            <a:ext cx="1502229" cy="46475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a:stretch/>
        </p:blipFill>
        <p:spPr>
          <a:xfrm flipH="1">
            <a:off x="0" y="572"/>
            <a:ext cx="9144001" cy="5142357"/>
          </a:xfrm>
          <a:prstGeom prst="rect">
            <a:avLst/>
          </a:prstGeom>
          <a:noFill/>
          <a:ln>
            <a:noFill/>
          </a:ln>
        </p:spPr>
      </p:pic>
      <p:sp>
        <p:nvSpPr>
          <p:cNvPr id="34" name="Google Shape;34;p7"/>
          <p:cNvSpPr txBox="1">
            <a:spLocks noGrp="1"/>
          </p:cNvSpPr>
          <p:nvPr>
            <p:ph type="title"/>
          </p:nvPr>
        </p:nvSpPr>
        <p:spPr>
          <a:xfrm>
            <a:off x="5044200" y="1165900"/>
            <a:ext cx="2934300" cy="65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5044200" y="1815900"/>
            <a:ext cx="2934300" cy="2149500"/>
          </a:xfrm>
          <a:prstGeom prst="rect">
            <a:avLst/>
          </a:prstGeom>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b="0"/>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5" name="Picture 4" descr="A black and white image of a person's face&#10;&#10;Description automatically generated with low confidence">
            <a:extLst>
              <a:ext uri="{FF2B5EF4-FFF2-40B4-BE49-F238E27FC236}">
                <a16:creationId xmlns:a16="http://schemas.microsoft.com/office/drawing/2014/main" id="{C8A42E2A-99D5-4835-AC25-2FC7B2A9983C}"/>
              </a:ext>
            </a:extLst>
          </p:cNvPr>
          <p:cNvPicPr>
            <a:picLocks noChangeAspect="1"/>
          </p:cNvPicPr>
          <p:nvPr userDrawn="1"/>
        </p:nvPicPr>
        <p:blipFill>
          <a:blip r:embed="rId3"/>
          <a:stretch>
            <a:fillRect/>
          </a:stretch>
        </p:blipFill>
        <p:spPr>
          <a:xfrm>
            <a:off x="29630" y="4714118"/>
            <a:ext cx="1148086" cy="35518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TITLE_ONLY_1_1_1_1_1_1">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59" b="59"/>
          <a:stretch/>
        </p:blipFill>
        <p:spPr>
          <a:xfrm>
            <a:off x="0" y="3622"/>
            <a:ext cx="9144001" cy="5136258"/>
          </a:xfrm>
          <a:prstGeom prst="rect">
            <a:avLst/>
          </a:prstGeom>
          <a:noFill/>
          <a:ln>
            <a:noFill/>
          </a:ln>
        </p:spPr>
      </p:pic>
      <p:sp>
        <p:nvSpPr>
          <p:cNvPr id="104" name="Google Shape;104;p18"/>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pic>
        <p:nvPicPr>
          <p:cNvPr id="5" name="Picture 4" descr="A black and white image of a person's face&#10;&#10;Description automatically generated with low confidence">
            <a:extLst>
              <a:ext uri="{FF2B5EF4-FFF2-40B4-BE49-F238E27FC236}">
                <a16:creationId xmlns:a16="http://schemas.microsoft.com/office/drawing/2014/main" id="{A1BAD6C7-AEFF-4FF9-99E6-4968BE3153AC}"/>
              </a:ext>
            </a:extLst>
          </p:cNvPr>
          <p:cNvPicPr>
            <a:picLocks noChangeAspect="1"/>
          </p:cNvPicPr>
          <p:nvPr userDrawn="1"/>
        </p:nvPicPr>
        <p:blipFill>
          <a:blip r:embed="rId3"/>
          <a:stretch>
            <a:fillRect/>
          </a:stretch>
        </p:blipFill>
        <p:spPr>
          <a:xfrm>
            <a:off x="0" y="4784689"/>
            <a:ext cx="1148086" cy="35518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ONE_COLUMN_TEXT_2_1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29" b="19"/>
          <a:stretch/>
        </p:blipFill>
        <p:spPr>
          <a:xfrm>
            <a:off x="0" y="3622"/>
            <a:ext cx="9144000" cy="5136258"/>
          </a:xfrm>
          <a:prstGeom prst="rect">
            <a:avLst/>
          </a:prstGeom>
          <a:noFill/>
          <a:ln>
            <a:noFill/>
          </a:ln>
        </p:spPr>
      </p:pic>
      <p:sp>
        <p:nvSpPr>
          <p:cNvPr id="107" name="Google Shape;107;p19"/>
          <p:cNvSpPr txBox="1">
            <a:spLocks noGrp="1"/>
          </p:cNvSpPr>
          <p:nvPr>
            <p:ph type="subTitle" idx="1"/>
          </p:nvPr>
        </p:nvSpPr>
        <p:spPr>
          <a:xfrm>
            <a:off x="4009725" y="1500688"/>
            <a:ext cx="4526400" cy="16323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2300" b="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8" name="Google Shape;108;p19"/>
          <p:cNvSpPr txBox="1">
            <a:spLocks noGrp="1"/>
          </p:cNvSpPr>
          <p:nvPr>
            <p:ph type="title"/>
          </p:nvPr>
        </p:nvSpPr>
        <p:spPr>
          <a:xfrm>
            <a:off x="6539800" y="3092413"/>
            <a:ext cx="1996200" cy="4299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2300" b="0"/>
            </a:lvl1pPr>
            <a:lvl2pPr lvl="1" algn="r">
              <a:spcBef>
                <a:spcPts val="0"/>
              </a:spcBef>
              <a:spcAft>
                <a:spcPts val="0"/>
              </a:spcAft>
              <a:buNone/>
              <a:defRPr sz="2300" b="0"/>
            </a:lvl2pPr>
            <a:lvl3pPr lvl="2" algn="r">
              <a:spcBef>
                <a:spcPts val="0"/>
              </a:spcBef>
              <a:spcAft>
                <a:spcPts val="0"/>
              </a:spcAft>
              <a:buNone/>
              <a:defRPr sz="2300" b="0"/>
            </a:lvl3pPr>
            <a:lvl4pPr lvl="3" algn="r">
              <a:spcBef>
                <a:spcPts val="0"/>
              </a:spcBef>
              <a:spcAft>
                <a:spcPts val="0"/>
              </a:spcAft>
              <a:buNone/>
              <a:defRPr sz="2300" b="0"/>
            </a:lvl4pPr>
            <a:lvl5pPr lvl="4" algn="r">
              <a:spcBef>
                <a:spcPts val="0"/>
              </a:spcBef>
              <a:spcAft>
                <a:spcPts val="0"/>
              </a:spcAft>
              <a:buNone/>
              <a:defRPr sz="2300" b="0"/>
            </a:lvl5pPr>
            <a:lvl6pPr lvl="5" algn="r">
              <a:spcBef>
                <a:spcPts val="0"/>
              </a:spcBef>
              <a:spcAft>
                <a:spcPts val="0"/>
              </a:spcAft>
              <a:buNone/>
              <a:defRPr sz="2300" b="0"/>
            </a:lvl6pPr>
            <a:lvl7pPr lvl="6" algn="r">
              <a:spcBef>
                <a:spcPts val="0"/>
              </a:spcBef>
              <a:spcAft>
                <a:spcPts val="0"/>
              </a:spcAft>
              <a:buNone/>
              <a:defRPr sz="2300" b="0"/>
            </a:lvl7pPr>
            <a:lvl8pPr lvl="7" algn="r">
              <a:spcBef>
                <a:spcPts val="0"/>
              </a:spcBef>
              <a:spcAft>
                <a:spcPts val="0"/>
              </a:spcAft>
              <a:buNone/>
              <a:defRPr sz="2300" b="0"/>
            </a:lvl8pPr>
            <a:lvl9pPr lvl="8" algn="r">
              <a:spcBef>
                <a:spcPts val="0"/>
              </a:spcBef>
              <a:spcAft>
                <a:spcPts val="0"/>
              </a:spcAft>
              <a:buNone/>
              <a:defRPr sz="2300" b="0"/>
            </a:lvl9pPr>
          </a:lstStyle>
          <a:p>
            <a:endParaRPr/>
          </a:p>
        </p:txBody>
      </p:sp>
      <p:pic>
        <p:nvPicPr>
          <p:cNvPr id="6" name="Picture 5" descr="A black and white image of a person's face&#10;&#10;Description automatically generated with low confidence">
            <a:extLst>
              <a:ext uri="{FF2B5EF4-FFF2-40B4-BE49-F238E27FC236}">
                <a16:creationId xmlns:a16="http://schemas.microsoft.com/office/drawing/2014/main" id="{E03BE276-6580-40D8-9EC7-00A0854FBBEA}"/>
              </a:ext>
            </a:extLst>
          </p:cNvPr>
          <p:cNvPicPr>
            <a:picLocks noChangeAspect="1"/>
          </p:cNvPicPr>
          <p:nvPr userDrawn="1"/>
        </p:nvPicPr>
        <p:blipFill>
          <a:blip r:embed="rId3"/>
          <a:stretch>
            <a:fillRect/>
          </a:stretch>
        </p:blipFill>
        <p:spPr>
          <a:xfrm>
            <a:off x="29630" y="4714118"/>
            <a:ext cx="1148086" cy="35518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13"/>
        <p:cNvGrpSpPr/>
        <p:nvPr/>
      </p:nvGrpSpPr>
      <p:grpSpPr>
        <a:xfrm>
          <a:off x="0" y="0"/>
          <a:ext cx="0" cy="0"/>
          <a:chOff x="0" y="0"/>
          <a:chExt cx="0" cy="0"/>
        </a:xfrm>
      </p:grpSpPr>
      <p:pic>
        <p:nvPicPr>
          <p:cNvPr id="114" name="Google Shape;114;p21"/>
          <p:cNvPicPr preferRelativeResize="0"/>
          <p:nvPr/>
        </p:nvPicPr>
        <p:blipFill rotWithShape="1">
          <a:blip r:embed="rId2">
            <a:alphaModFix/>
          </a:blip>
          <a:srcRect t="59" b="59"/>
          <a:stretch/>
        </p:blipFill>
        <p:spPr>
          <a:xfrm>
            <a:off x="0" y="3622"/>
            <a:ext cx="9144001" cy="5136258"/>
          </a:xfrm>
          <a:prstGeom prst="rect">
            <a:avLst/>
          </a:prstGeom>
          <a:noFill/>
          <a:ln>
            <a:noFill/>
          </a:ln>
        </p:spPr>
      </p:pic>
      <p:sp>
        <p:nvSpPr>
          <p:cNvPr id="115" name="Google Shape;115;p21"/>
          <p:cNvSpPr txBox="1">
            <a:spLocks noGrp="1"/>
          </p:cNvSpPr>
          <p:nvPr>
            <p:ph type="title"/>
          </p:nvPr>
        </p:nvSpPr>
        <p:spPr>
          <a:xfrm>
            <a:off x="696325" y="493500"/>
            <a:ext cx="77514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6" name="Google Shape;116;p21"/>
          <p:cNvSpPr txBox="1">
            <a:spLocks noGrp="1"/>
          </p:cNvSpPr>
          <p:nvPr>
            <p:ph type="title" idx="2"/>
          </p:nvPr>
        </p:nvSpPr>
        <p:spPr>
          <a:xfrm>
            <a:off x="2108352" y="1605920"/>
            <a:ext cx="2047200" cy="4929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2000"/>
              <a:buNone/>
              <a:defRPr sz="2300" b="0">
                <a:solidFill>
                  <a:schemeClr val="accent2"/>
                </a:solidFill>
              </a:defRPr>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117" name="Google Shape;117;p21"/>
          <p:cNvSpPr txBox="1">
            <a:spLocks noGrp="1"/>
          </p:cNvSpPr>
          <p:nvPr>
            <p:ph type="subTitle" idx="1"/>
          </p:nvPr>
        </p:nvSpPr>
        <p:spPr>
          <a:xfrm>
            <a:off x="2108325" y="2007259"/>
            <a:ext cx="2047200" cy="6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b="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18" name="Google Shape;118;p21"/>
          <p:cNvSpPr txBox="1">
            <a:spLocks noGrp="1"/>
          </p:cNvSpPr>
          <p:nvPr>
            <p:ph type="title" idx="3"/>
          </p:nvPr>
        </p:nvSpPr>
        <p:spPr>
          <a:xfrm>
            <a:off x="4988537" y="1605912"/>
            <a:ext cx="2047200" cy="492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300" b="0">
                <a:solidFill>
                  <a:schemeClr val="accen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9" name="Google Shape;119;p21"/>
          <p:cNvSpPr txBox="1">
            <a:spLocks noGrp="1"/>
          </p:cNvSpPr>
          <p:nvPr>
            <p:ph type="subTitle" idx="4"/>
          </p:nvPr>
        </p:nvSpPr>
        <p:spPr>
          <a:xfrm>
            <a:off x="4988537" y="2007259"/>
            <a:ext cx="20472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b="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20" name="Google Shape;120;p21"/>
          <p:cNvSpPr txBox="1">
            <a:spLocks noGrp="1"/>
          </p:cNvSpPr>
          <p:nvPr>
            <p:ph type="title" idx="5"/>
          </p:nvPr>
        </p:nvSpPr>
        <p:spPr>
          <a:xfrm>
            <a:off x="2108352" y="3148678"/>
            <a:ext cx="2047200" cy="492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300" b="0">
                <a:solidFill>
                  <a:schemeClr val="accent2"/>
                </a:solidFill>
              </a:defRPr>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121" name="Google Shape;121;p21"/>
          <p:cNvSpPr txBox="1">
            <a:spLocks noGrp="1"/>
          </p:cNvSpPr>
          <p:nvPr>
            <p:ph type="subTitle" idx="6"/>
          </p:nvPr>
        </p:nvSpPr>
        <p:spPr>
          <a:xfrm>
            <a:off x="2108325" y="3559111"/>
            <a:ext cx="2047200" cy="6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b="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22" name="Google Shape;122;p21"/>
          <p:cNvSpPr txBox="1">
            <a:spLocks noGrp="1"/>
          </p:cNvSpPr>
          <p:nvPr>
            <p:ph type="title" idx="7"/>
          </p:nvPr>
        </p:nvSpPr>
        <p:spPr>
          <a:xfrm>
            <a:off x="4988537" y="3145934"/>
            <a:ext cx="2047200" cy="492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300" b="0">
                <a:solidFill>
                  <a:schemeClr val="accen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3" name="Google Shape;123;p21"/>
          <p:cNvSpPr txBox="1">
            <a:spLocks noGrp="1"/>
          </p:cNvSpPr>
          <p:nvPr>
            <p:ph type="subTitle" idx="8"/>
          </p:nvPr>
        </p:nvSpPr>
        <p:spPr>
          <a:xfrm>
            <a:off x="4988537" y="3559111"/>
            <a:ext cx="20472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b="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pic>
        <p:nvPicPr>
          <p:cNvPr id="13" name="Picture 12" descr="A black and white image of a person's face&#10;&#10;Description automatically generated with low confidence">
            <a:extLst>
              <a:ext uri="{FF2B5EF4-FFF2-40B4-BE49-F238E27FC236}">
                <a16:creationId xmlns:a16="http://schemas.microsoft.com/office/drawing/2014/main" id="{EC4878AB-0988-45CF-B32C-4D3EA48E07A0}"/>
              </a:ext>
            </a:extLst>
          </p:cNvPr>
          <p:cNvPicPr>
            <a:picLocks noChangeAspect="1"/>
          </p:cNvPicPr>
          <p:nvPr userDrawn="1"/>
        </p:nvPicPr>
        <p:blipFill>
          <a:blip r:embed="rId3"/>
          <a:stretch>
            <a:fillRect/>
          </a:stretch>
        </p:blipFill>
        <p:spPr>
          <a:xfrm>
            <a:off x="29630" y="4714118"/>
            <a:ext cx="1148086" cy="35518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_1_1">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a:stretch/>
        </p:blipFill>
        <p:spPr>
          <a:xfrm>
            <a:off x="0" y="572"/>
            <a:ext cx="9144001" cy="5142357"/>
          </a:xfrm>
          <a:prstGeom prst="rect">
            <a:avLst/>
          </a:prstGeom>
          <a:noFill/>
          <a:ln>
            <a:noFill/>
          </a:ln>
        </p:spPr>
      </p:pic>
      <p:sp>
        <p:nvSpPr>
          <p:cNvPr id="126" name="Google Shape;126;p22"/>
          <p:cNvSpPr txBox="1">
            <a:spLocks noGrp="1"/>
          </p:cNvSpPr>
          <p:nvPr>
            <p:ph type="subTitle" idx="1"/>
          </p:nvPr>
        </p:nvSpPr>
        <p:spPr>
          <a:xfrm>
            <a:off x="1210650" y="3281540"/>
            <a:ext cx="18483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9pPr>
          </a:lstStyle>
          <a:p>
            <a:endParaRPr/>
          </a:p>
        </p:txBody>
      </p:sp>
      <p:sp>
        <p:nvSpPr>
          <p:cNvPr id="127" name="Google Shape;127;p22"/>
          <p:cNvSpPr txBox="1">
            <a:spLocks noGrp="1"/>
          </p:cNvSpPr>
          <p:nvPr>
            <p:ph type="subTitle" idx="2"/>
          </p:nvPr>
        </p:nvSpPr>
        <p:spPr>
          <a:xfrm>
            <a:off x="3649969" y="3281549"/>
            <a:ext cx="18483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9pPr>
          </a:lstStyle>
          <a:p>
            <a:endParaRPr/>
          </a:p>
        </p:txBody>
      </p:sp>
      <p:sp>
        <p:nvSpPr>
          <p:cNvPr id="128" name="Google Shape;128;p22"/>
          <p:cNvSpPr txBox="1">
            <a:spLocks noGrp="1"/>
          </p:cNvSpPr>
          <p:nvPr>
            <p:ph type="subTitle" idx="3"/>
          </p:nvPr>
        </p:nvSpPr>
        <p:spPr>
          <a:xfrm>
            <a:off x="6089288" y="3281540"/>
            <a:ext cx="18483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9pPr>
          </a:lstStyle>
          <a:p>
            <a:endParaRPr/>
          </a:p>
        </p:txBody>
      </p:sp>
      <p:sp>
        <p:nvSpPr>
          <p:cNvPr id="129" name="Google Shape;129;p22"/>
          <p:cNvSpPr txBox="1">
            <a:spLocks noGrp="1"/>
          </p:cNvSpPr>
          <p:nvPr>
            <p:ph type="subTitle" idx="4"/>
          </p:nvPr>
        </p:nvSpPr>
        <p:spPr>
          <a:xfrm>
            <a:off x="1210650" y="1634775"/>
            <a:ext cx="18483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9pPr>
          </a:lstStyle>
          <a:p>
            <a:endParaRPr/>
          </a:p>
        </p:txBody>
      </p:sp>
      <p:sp>
        <p:nvSpPr>
          <p:cNvPr id="130" name="Google Shape;130;p22"/>
          <p:cNvSpPr txBox="1">
            <a:spLocks noGrp="1"/>
          </p:cNvSpPr>
          <p:nvPr>
            <p:ph type="subTitle" idx="5"/>
          </p:nvPr>
        </p:nvSpPr>
        <p:spPr>
          <a:xfrm>
            <a:off x="3649969" y="1634775"/>
            <a:ext cx="18483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9pPr>
          </a:lstStyle>
          <a:p>
            <a:endParaRPr/>
          </a:p>
        </p:txBody>
      </p:sp>
      <p:sp>
        <p:nvSpPr>
          <p:cNvPr id="131" name="Google Shape;131;p22"/>
          <p:cNvSpPr txBox="1">
            <a:spLocks noGrp="1"/>
          </p:cNvSpPr>
          <p:nvPr>
            <p:ph type="subTitle" idx="6"/>
          </p:nvPr>
        </p:nvSpPr>
        <p:spPr>
          <a:xfrm>
            <a:off x="6089288" y="1634775"/>
            <a:ext cx="18483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accent2"/>
                </a:solidFill>
                <a:latin typeface="DM Serif Display"/>
                <a:ea typeface="DM Serif Display"/>
                <a:cs typeface="DM Serif Display"/>
                <a:sym typeface="DM Serif Display"/>
              </a:defRPr>
            </a:lvl9pPr>
          </a:lstStyle>
          <a:p>
            <a:endParaRPr/>
          </a:p>
        </p:txBody>
      </p:sp>
      <p:sp>
        <p:nvSpPr>
          <p:cNvPr id="132" name="Google Shape;132;p22"/>
          <p:cNvSpPr txBox="1">
            <a:spLocks noGrp="1"/>
          </p:cNvSpPr>
          <p:nvPr>
            <p:ph type="title"/>
          </p:nvPr>
        </p:nvSpPr>
        <p:spPr>
          <a:xfrm>
            <a:off x="696325" y="491775"/>
            <a:ext cx="7751400" cy="70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3" name="Google Shape;133;p22"/>
          <p:cNvSpPr txBox="1">
            <a:spLocks noGrp="1"/>
          </p:cNvSpPr>
          <p:nvPr>
            <p:ph type="subTitle" idx="7"/>
          </p:nvPr>
        </p:nvSpPr>
        <p:spPr>
          <a:xfrm>
            <a:off x="1260043" y="2020266"/>
            <a:ext cx="1741200" cy="7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134" name="Google Shape;134;p22"/>
          <p:cNvSpPr txBox="1">
            <a:spLocks noGrp="1"/>
          </p:cNvSpPr>
          <p:nvPr>
            <p:ph type="subTitle" idx="8"/>
          </p:nvPr>
        </p:nvSpPr>
        <p:spPr>
          <a:xfrm>
            <a:off x="3701381" y="2020275"/>
            <a:ext cx="1741200" cy="7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135" name="Google Shape;135;p22"/>
          <p:cNvSpPr txBox="1">
            <a:spLocks noGrp="1"/>
          </p:cNvSpPr>
          <p:nvPr>
            <p:ph type="subTitle" idx="9"/>
          </p:nvPr>
        </p:nvSpPr>
        <p:spPr>
          <a:xfrm>
            <a:off x="6142720" y="2020266"/>
            <a:ext cx="1741200" cy="7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136" name="Google Shape;136;p22"/>
          <p:cNvSpPr txBox="1">
            <a:spLocks noGrp="1"/>
          </p:cNvSpPr>
          <p:nvPr>
            <p:ph type="subTitle" idx="13"/>
          </p:nvPr>
        </p:nvSpPr>
        <p:spPr>
          <a:xfrm>
            <a:off x="1260043" y="3673194"/>
            <a:ext cx="1741200" cy="7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137" name="Google Shape;137;p22"/>
          <p:cNvSpPr txBox="1">
            <a:spLocks noGrp="1"/>
          </p:cNvSpPr>
          <p:nvPr>
            <p:ph type="subTitle" idx="14"/>
          </p:nvPr>
        </p:nvSpPr>
        <p:spPr>
          <a:xfrm>
            <a:off x="3701381" y="3673200"/>
            <a:ext cx="1741200" cy="7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138" name="Google Shape;138;p22"/>
          <p:cNvSpPr txBox="1">
            <a:spLocks noGrp="1"/>
          </p:cNvSpPr>
          <p:nvPr>
            <p:ph type="subTitle" idx="15"/>
          </p:nvPr>
        </p:nvSpPr>
        <p:spPr>
          <a:xfrm>
            <a:off x="6142720" y="3673194"/>
            <a:ext cx="1741200" cy="7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pic>
        <p:nvPicPr>
          <p:cNvPr id="17" name="Picture 16" descr="A black and white image of a person's face&#10;&#10;Description automatically generated with low confidence">
            <a:extLst>
              <a:ext uri="{FF2B5EF4-FFF2-40B4-BE49-F238E27FC236}">
                <a16:creationId xmlns:a16="http://schemas.microsoft.com/office/drawing/2014/main" id="{182CF8FC-D535-4B3B-80C7-B1DC0A3A69B5}"/>
              </a:ext>
            </a:extLst>
          </p:cNvPr>
          <p:cNvPicPr>
            <a:picLocks noChangeAspect="1"/>
          </p:cNvPicPr>
          <p:nvPr userDrawn="1"/>
        </p:nvPicPr>
        <p:blipFill>
          <a:blip r:embed="rId3"/>
          <a:stretch>
            <a:fillRect/>
          </a:stretch>
        </p:blipFill>
        <p:spPr>
          <a:xfrm>
            <a:off x="0" y="4787739"/>
            <a:ext cx="1148086" cy="35518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78"/>
        <p:cNvGrpSpPr/>
        <p:nvPr/>
      </p:nvGrpSpPr>
      <p:grpSpPr>
        <a:xfrm>
          <a:off x="0" y="0"/>
          <a:ext cx="0" cy="0"/>
          <a:chOff x="0" y="0"/>
          <a:chExt cx="0" cy="0"/>
        </a:xfrm>
      </p:grpSpPr>
      <p:pic>
        <p:nvPicPr>
          <p:cNvPr id="3" name="Picture 2" descr="A black and white image of a person's face&#10;&#10;Description automatically generated with low confidence">
            <a:extLst>
              <a:ext uri="{FF2B5EF4-FFF2-40B4-BE49-F238E27FC236}">
                <a16:creationId xmlns:a16="http://schemas.microsoft.com/office/drawing/2014/main" id="{7DE9F3EA-828E-4C8B-93A4-D61129A24EA3}"/>
              </a:ext>
            </a:extLst>
          </p:cNvPr>
          <p:cNvPicPr>
            <a:picLocks noChangeAspect="1"/>
          </p:cNvPicPr>
          <p:nvPr userDrawn="1"/>
        </p:nvPicPr>
        <p:blipFill>
          <a:blip r:embed="rId2"/>
          <a:stretch>
            <a:fillRect/>
          </a:stretch>
        </p:blipFill>
        <p:spPr>
          <a:xfrm>
            <a:off x="29630" y="4714118"/>
            <a:ext cx="1148086" cy="35518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DM Serif Display"/>
              <a:buNone/>
              <a:defRPr sz="3300" b="1">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dk1"/>
              </a:buClr>
              <a:buSzPts val="1600"/>
              <a:buFont typeface="Didact Gothic"/>
              <a:buChar char="●"/>
              <a:defRPr sz="1600" b="1">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64" r:id="rId5"/>
    <p:sldLayoutId id="2147483665" r:id="rId6"/>
    <p:sldLayoutId id="2147483667" r:id="rId7"/>
    <p:sldLayoutId id="2147483668" r:id="rId8"/>
    <p:sldLayoutId id="2147483675" r:id="rId9"/>
    <p:sldLayoutId id="2147483676" r:id="rId10"/>
    <p:sldLayoutId id="214748367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cid:416811057105005999188296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cid:416811057105005999188296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cid:81779569740720588627526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ctrTitle"/>
          </p:nvPr>
        </p:nvSpPr>
        <p:spPr>
          <a:xfrm>
            <a:off x="1105672" y="2114633"/>
            <a:ext cx="5317800" cy="998184"/>
          </a:xfrm>
          <a:prstGeom prst="rect">
            <a:avLst/>
          </a:prstGeom>
        </p:spPr>
        <p:txBody>
          <a:bodyPr spcFirstLastPara="1" wrap="square" lIns="91425" tIns="91425" rIns="91425" bIns="91425" anchor="b" anchorCtr="0">
            <a:noAutofit/>
          </a:bodyPr>
          <a:lstStyle/>
          <a:p>
            <a:r>
              <a:rPr lang="en" sz="8000" b="1" dirty="0">
                <a:ln w="12700">
                  <a:solidFill>
                    <a:schemeClr val="accent1"/>
                  </a:solid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innerShdw blurRad="63500" dist="50800" dir="10800000">
                    <a:prstClr val="black">
                      <a:alpha val="50000"/>
                    </a:prstClr>
                  </a:innerShdw>
                </a:effectLst>
              </a:rPr>
              <a:t>Million Job</a:t>
            </a:r>
            <a:endParaRPr sz="72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innerShdw blurRad="63500" dist="50800" dir="10800000">
                  <a:prstClr val="black">
                    <a:alpha val="50000"/>
                  </a:prstClr>
                </a:innerShdw>
              </a:effectLst>
            </a:endParaRPr>
          </a:p>
        </p:txBody>
      </p:sp>
      <p:sp>
        <p:nvSpPr>
          <p:cNvPr id="194" name="Google Shape;194;p35"/>
          <p:cNvSpPr txBox="1">
            <a:spLocks noGrp="1"/>
          </p:cNvSpPr>
          <p:nvPr>
            <p:ph type="subTitle" idx="1"/>
          </p:nvPr>
        </p:nvSpPr>
        <p:spPr>
          <a:xfrm>
            <a:off x="-291017" y="2716447"/>
            <a:ext cx="57582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u="none" dirty="0">
                <a:solidFill>
                  <a:schemeClr val="accent2"/>
                </a:solidFill>
                <a:latin typeface="Didact Gothic"/>
                <a:ea typeface="Didact Gothic"/>
                <a:cs typeface="Didact Gothic"/>
                <a:sym typeface="Didact Gothic"/>
              </a:rPr>
              <a:t>job search system</a:t>
            </a:r>
          </a:p>
        </p:txBody>
      </p:sp>
      <p:pic>
        <p:nvPicPr>
          <p:cNvPr id="8" name="תמונה 1">
            <a:extLst>
              <a:ext uri="{FF2B5EF4-FFF2-40B4-BE49-F238E27FC236}">
                <a16:creationId xmlns:a16="http://schemas.microsoft.com/office/drawing/2014/main" id="{ABDE2AAC-2D8A-4565-AC7E-094CAF8B97FE}"/>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457803" y="1475767"/>
            <a:ext cx="2110115" cy="1993845"/>
          </a:xfrm>
          <a:prstGeom prst="roundRect">
            <a:avLst>
              <a:gd name="adj" fmla="val 29852"/>
            </a:avLst>
          </a:prstGeom>
          <a:blipFill>
            <a:blip r:embed="rId5"/>
            <a:tile tx="0" ty="0" sx="100000" sy="100000" flip="none" algn="tl"/>
          </a:blipFill>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4750347" y="1242505"/>
            <a:ext cx="2934300" cy="6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600" b="1" dirty="0">
                <a:solidFill>
                  <a:schemeClr val="accent2"/>
                </a:solidFill>
              </a:rPr>
              <a:t>Our Program</a:t>
            </a:r>
            <a:endParaRPr sz="3600" b="1" dirty="0">
              <a:solidFill>
                <a:schemeClr val="accent2"/>
              </a:solidFill>
            </a:endParaRPr>
          </a:p>
        </p:txBody>
      </p:sp>
      <p:sp>
        <p:nvSpPr>
          <p:cNvPr id="237" name="Google Shape;237;p40"/>
          <p:cNvSpPr txBox="1">
            <a:spLocks noGrp="1"/>
          </p:cNvSpPr>
          <p:nvPr>
            <p:ph type="title"/>
          </p:nvPr>
        </p:nvSpPr>
        <p:spPr>
          <a:xfrm>
            <a:off x="1110491" y="3172617"/>
            <a:ext cx="30288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0" u="none" dirty="0"/>
              <a:t>Million Job</a:t>
            </a:r>
            <a:endParaRPr sz="3600" b="0" u="none" dirty="0"/>
          </a:p>
        </p:txBody>
      </p:sp>
      <p:sp>
        <p:nvSpPr>
          <p:cNvPr id="238" name="Google Shape;238;p40"/>
          <p:cNvSpPr txBox="1">
            <a:spLocks noGrp="1"/>
          </p:cNvSpPr>
          <p:nvPr>
            <p:ph type="title"/>
          </p:nvPr>
        </p:nvSpPr>
        <p:spPr>
          <a:xfrm>
            <a:off x="1106681" y="3357797"/>
            <a:ext cx="3028800" cy="37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u="none" dirty="0">
                <a:solidFill>
                  <a:schemeClr val="accent2"/>
                </a:solidFill>
                <a:latin typeface="Didact Gothic"/>
                <a:ea typeface="Didact Gothic"/>
                <a:cs typeface="Didact Gothic"/>
                <a:sym typeface="Didact Gothic"/>
              </a:rPr>
              <a:t>job search system</a:t>
            </a:r>
          </a:p>
        </p:txBody>
      </p:sp>
      <p:sp>
        <p:nvSpPr>
          <p:cNvPr id="239" name="Google Shape;239;p40"/>
          <p:cNvSpPr txBox="1">
            <a:spLocks noGrp="1"/>
          </p:cNvSpPr>
          <p:nvPr>
            <p:ph type="body" idx="1"/>
          </p:nvPr>
        </p:nvSpPr>
        <p:spPr>
          <a:xfrm>
            <a:off x="4005941" y="1822390"/>
            <a:ext cx="4651753" cy="18847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Million job is a job searching system with a lot of features.</a:t>
            </a:r>
          </a:p>
          <a:p>
            <a:pPr marL="0" lvl="0" indent="0" algn="ctr" rtl="0">
              <a:spcBef>
                <a:spcPts val="0"/>
              </a:spcBef>
              <a:spcAft>
                <a:spcPts val="0"/>
              </a:spcAft>
              <a:buNone/>
            </a:pPr>
            <a:r>
              <a:rPr lang="en-GB" dirty="0"/>
              <a:t>Our system allows employer to publish jobs and to search for potential candidates.</a:t>
            </a:r>
          </a:p>
          <a:p>
            <a:pPr marL="0" lvl="0" indent="0" algn="ctr" rtl="0">
              <a:spcBef>
                <a:spcPts val="0"/>
              </a:spcBef>
              <a:spcAft>
                <a:spcPts val="0"/>
              </a:spcAft>
              <a:buNone/>
            </a:pPr>
            <a:r>
              <a:rPr lang="en-GB" dirty="0"/>
              <a:t>It also allows the candidate to look for jobs and send their applications and even to create their own resume.</a:t>
            </a:r>
          </a:p>
        </p:txBody>
      </p:sp>
      <p:pic>
        <p:nvPicPr>
          <p:cNvPr id="11" name="תמונה 1">
            <a:extLst>
              <a:ext uri="{FF2B5EF4-FFF2-40B4-BE49-F238E27FC236}">
                <a16:creationId xmlns:a16="http://schemas.microsoft.com/office/drawing/2014/main" id="{E5D9CA4B-5343-4B78-ACC9-ADA6355FF440}"/>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854557" y="1490779"/>
            <a:ext cx="1506775" cy="1437282"/>
          </a:xfrm>
          <a:prstGeom prst="ellipse">
            <a:avLst/>
          </a:prstGeom>
          <a:ln w="38100" cap="rnd">
            <a:solidFill>
              <a:schemeClr val="accent2"/>
            </a:solidFill>
          </a:ln>
          <a:effectLst>
            <a:innerShdw blurRad="114300">
              <a:prstClr val="black"/>
            </a:innerShdw>
          </a:effectLst>
          <a:scene3d>
            <a:camera prst="orthographicFront"/>
            <a:lightRig rig="contrasting" dir="t">
              <a:rot lat="0" lon="0" rev="3000000"/>
            </a:lightRig>
          </a:scene3d>
          <a:sp3d contourW="7620">
            <a:contourClr>
              <a:srgbClr val="333333"/>
            </a:contourClr>
          </a:sp3d>
        </p:spPr>
      </p:pic>
      <p:sp>
        <p:nvSpPr>
          <p:cNvPr id="9" name="Google Shape;240;p40">
            <a:extLst>
              <a:ext uri="{FF2B5EF4-FFF2-40B4-BE49-F238E27FC236}">
                <a16:creationId xmlns:a16="http://schemas.microsoft.com/office/drawing/2014/main" id="{C9F2F630-09DD-43F2-B4B2-B70D16E1EBA3}"/>
              </a:ext>
            </a:extLst>
          </p:cNvPr>
          <p:cNvSpPr/>
          <p:nvPr/>
        </p:nvSpPr>
        <p:spPr>
          <a:xfrm>
            <a:off x="1266824" y="756703"/>
            <a:ext cx="2682240" cy="2171358"/>
          </a:xfrm>
          <a:prstGeom prst="triangle">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descr="Qr code&#10;&#10;Description automatically generated">
            <a:extLst>
              <a:ext uri="{FF2B5EF4-FFF2-40B4-BE49-F238E27FC236}">
                <a16:creationId xmlns:a16="http://schemas.microsoft.com/office/drawing/2014/main" id="{27EF0394-B7D9-414D-AE1E-F47B88DC432B}"/>
              </a:ext>
            </a:extLst>
          </p:cNvPr>
          <p:cNvPicPr>
            <a:picLocks noChangeAspect="1"/>
          </p:cNvPicPr>
          <p:nvPr/>
        </p:nvPicPr>
        <p:blipFill rotWithShape="1">
          <a:blip r:embed="rId5"/>
          <a:srcRect l="12042" t="-659" r="12486" b="25574"/>
          <a:stretch/>
        </p:blipFill>
        <p:spPr>
          <a:xfrm>
            <a:off x="5825919" y="220981"/>
            <a:ext cx="750141" cy="754380"/>
          </a:xfrm>
          <a:prstGeom prst="rect">
            <a:avLst/>
          </a:prstGeom>
          <a:pattFill prst="pct5">
            <a:fgClr>
              <a:srgbClr val="161815"/>
            </a:fgClr>
            <a:bgClr>
              <a:schemeClr val="bg1"/>
            </a:bgClr>
          </a:pattFill>
          <a:ln>
            <a:noFill/>
          </a:ln>
        </p:spPr>
      </p:pic>
      <p:pic>
        <p:nvPicPr>
          <p:cNvPr id="10" name="Picture 9" descr="Qr code&#10;&#10;Description automatically generated">
            <a:extLst>
              <a:ext uri="{FF2B5EF4-FFF2-40B4-BE49-F238E27FC236}">
                <a16:creationId xmlns:a16="http://schemas.microsoft.com/office/drawing/2014/main" id="{E75EA617-C13B-430C-9D61-234B455B8492}"/>
              </a:ext>
            </a:extLst>
          </p:cNvPr>
          <p:cNvPicPr>
            <a:picLocks noChangeAspect="1"/>
          </p:cNvPicPr>
          <p:nvPr/>
        </p:nvPicPr>
        <p:blipFill rotWithShape="1">
          <a:blip r:embed="rId5"/>
          <a:srcRect l="13357" t="78948" r="42123" b="460"/>
          <a:stretch/>
        </p:blipFill>
        <p:spPr>
          <a:xfrm>
            <a:off x="5895507" y="1025502"/>
            <a:ext cx="352893" cy="163218"/>
          </a:xfrm>
          <a:prstGeom prst="rect">
            <a:avLst/>
          </a:prstGeom>
        </p:spPr>
      </p:pic>
      <p:pic>
        <p:nvPicPr>
          <p:cNvPr id="13" name="Picture 12" descr="Qr code&#10;&#10;Description automatically generated">
            <a:extLst>
              <a:ext uri="{FF2B5EF4-FFF2-40B4-BE49-F238E27FC236}">
                <a16:creationId xmlns:a16="http://schemas.microsoft.com/office/drawing/2014/main" id="{BBE2B5C6-E279-4AC1-B41E-EF85070B9F1B}"/>
              </a:ext>
            </a:extLst>
          </p:cNvPr>
          <p:cNvPicPr>
            <a:picLocks noChangeAspect="1"/>
          </p:cNvPicPr>
          <p:nvPr/>
        </p:nvPicPr>
        <p:blipFill rotWithShape="1">
          <a:blip r:embed="rId5"/>
          <a:srcRect l="63212" t="79098" r="12315" b="292"/>
          <a:stretch/>
        </p:blipFill>
        <p:spPr>
          <a:xfrm>
            <a:off x="6288406" y="1025502"/>
            <a:ext cx="193805" cy="1632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1" name="Google Shape;481;p51"/>
          <p:cNvSpPr/>
          <p:nvPr/>
        </p:nvSpPr>
        <p:spPr>
          <a:xfrm>
            <a:off x="259488" y="2205580"/>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1"/>
          <p:cNvSpPr txBox="1">
            <a:spLocks noGrp="1"/>
          </p:cNvSpPr>
          <p:nvPr>
            <p:ph type="title"/>
          </p:nvPr>
        </p:nvSpPr>
        <p:spPr>
          <a:xfrm>
            <a:off x="565454" y="610138"/>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Bonus implementations</a:t>
            </a:r>
            <a:endParaRPr dirty="0"/>
          </a:p>
        </p:txBody>
      </p:sp>
      <p:sp>
        <p:nvSpPr>
          <p:cNvPr id="500" name="Google Shape;500;p51"/>
          <p:cNvSpPr/>
          <p:nvPr/>
        </p:nvSpPr>
        <p:spPr>
          <a:xfrm>
            <a:off x="6830133" y="2546090"/>
            <a:ext cx="1533059" cy="2892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Didact Gothic"/>
                <a:sym typeface="Didact Gothic"/>
              </a:rPr>
              <a:t>The employer can search by himself for candidate. He can search by using filters</a:t>
            </a:r>
            <a:r>
              <a:rPr lang="he-IL" sz="1200" dirty="0">
                <a:solidFill>
                  <a:schemeClr val="dk1"/>
                </a:solidFill>
                <a:latin typeface="Didact Gothic"/>
                <a:sym typeface="Didact Gothic"/>
              </a:rPr>
              <a:t> </a:t>
            </a:r>
            <a:r>
              <a:rPr lang="en-US" sz="1200" dirty="0">
                <a:solidFill>
                  <a:schemeClr val="dk1"/>
                </a:solidFill>
                <a:latin typeface="Didact Gothic"/>
                <a:sym typeface="Didact Gothic"/>
              </a:rPr>
              <a:t>like location and job perforation and find the perfect candidate for his position</a:t>
            </a:r>
            <a:endParaRPr lang="en-GB" sz="1200" dirty="0">
              <a:solidFill>
                <a:schemeClr val="dk1"/>
              </a:solidFill>
              <a:latin typeface="Didact Gothic"/>
              <a:sym typeface="Didact Gothic"/>
            </a:endParaRPr>
          </a:p>
        </p:txBody>
      </p:sp>
      <p:sp>
        <p:nvSpPr>
          <p:cNvPr id="505" name="Google Shape;505;p51"/>
          <p:cNvSpPr/>
          <p:nvPr/>
        </p:nvSpPr>
        <p:spPr>
          <a:xfrm>
            <a:off x="949700" y="3528925"/>
            <a:ext cx="723900" cy="626100"/>
          </a:xfrm>
          <a:prstGeom prst="triangle">
            <a:avLst>
              <a:gd name="adj" fmla="val 50000"/>
            </a:avLst>
          </a:prstGeom>
          <a:noFill/>
          <a:ln w="19050" cap="flat" cmpd="sng">
            <a:solidFill>
              <a:schemeClr val="accent2"/>
            </a:solidFill>
            <a:prstDash val="solid"/>
            <a:round/>
            <a:headEnd type="none" w="sm" len="sm"/>
            <a:tailEnd type="none" w="sm" len="sm"/>
          </a:ln>
        </p:spPr>
        <p:txBody>
          <a:bodyPr spcFirstLastPara="1" wrap="square" lIns="0" tIns="0" rIns="0" bIns="182875" anchor="ctr" anchorCtr="0">
            <a:noAutofit/>
          </a:bodyPr>
          <a:lstStyle/>
          <a:p>
            <a:pPr marL="0" lvl="0" indent="0" algn="ctr" rtl="0">
              <a:spcBef>
                <a:spcPts val="0"/>
              </a:spcBef>
              <a:spcAft>
                <a:spcPts val="0"/>
              </a:spcAft>
              <a:buClr>
                <a:schemeClr val="lt1"/>
              </a:buClr>
              <a:buSzPts val="1100"/>
              <a:buFont typeface="Arial"/>
              <a:buNone/>
            </a:pPr>
            <a:r>
              <a:rPr lang="en" sz="2200">
                <a:solidFill>
                  <a:schemeClr val="dk1"/>
                </a:solidFill>
                <a:latin typeface="DM Serif Display"/>
                <a:ea typeface="DM Serif Display"/>
                <a:cs typeface="DM Serif Display"/>
                <a:sym typeface="DM Serif Display"/>
              </a:rPr>
              <a:t>A</a:t>
            </a:r>
            <a:endParaRPr sz="2200"/>
          </a:p>
        </p:txBody>
      </p:sp>
      <p:cxnSp>
        <p:nvCxnSpPr>
          <p:cNvPr id="508" name="Google Shape;508;p51"/>
          <p:cNvCxnSpPr>
            <a:cxnSpLocks/>
            <a:endCxn id="505" idx="1"/>
          </p:cNvCxnSpPr>
          <p:nvPr/>
        </p:nvCxnSpPr>
        <p:spPr>
          <a:xfrm rot="16200000" flipH="1">
            <a:off x="-156023" y="2555277"/>
            <a:ext cx="1797738" cy="775658"/>
          </a:xfrm>
          <a:prstGeom prst="bentConnector2">
            <a:avLst/>
          </a:prstGeom>
          <a:noFill/>
          <a:ln w="19050" cap="flat" cmpd="sng">
            <a:solidFill>
              <a:schemeClr val="accent2"/>
            </a:solidFill>
            <a:prstDash val="solid"/>
            <a:round/>
            <a:headEnd type="none" w="med" len="med"/>
            <a:tailEnd type="none" w="med" len="med"/>
          </a:ln>
        </p:spPr>
      </p:cxnSp>
      <p:sp>
        <p:nvSpPr>
          <p:cNvPr id="511" name="Google Shape;511;p51"/>
          <p:cNvSpPr/>
          <p:nvPr/>
        </p:nvSpPr>
        <p:spPr>
          <a:xfrm>
            <a:off x="259055" y="2909769"/>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1"/>
          <p:cNvSpPr/>
          <p:nvPr/>
        </p:nvSpPr>
        <p:spPr>
          <a:xfrm>
            <a:off x="260480" y="3275758"/>
            <a:ext cx="192900" cy="166800"/>
          </a:xfrm>
          <a:prstGeom prst="triangle">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485;p51">
            <a:extLst>
              <a:ext uri="{FF2B5EF4-FFF2-40B4-BE49-F238E27FC236}">
                <a16:creationId xmlns:a16="http://schemas.microsoft.com/office/drawing/2014/main" id="{F481346C-98A3-42D5-80E5-B8EC04674929}"/>
              </a:ext>
            </a:extLst>
          </p:cNvPr>
          <p:cNvGrpSpPr/>
          <p:nvPr/>
        </p:nvGrpSpPr>
        <p:grpSpPr>
          <a:xfrm>
            <a:off x="97349" y="1489203"/>
            <a:ext cx="515333" cy="555405"/>
            <a:chOff x="3555625" y="1536650"/>
            <a:chExt cx="540125" cy="582125"/>
          </a:xfrm>
          <a:solidFill>
            <a:schemeClr val="accent1"/>
          </a:solidFill>
        </p:grpSpPr>
        <p:sp>
          <p:nvSpPr>
            <p:cNvPr id="40" name="Google Shape;486;p51">
              <a:extLst>
                <a:ext uri="{FF2B5EF4-FFF2-40B4-BE49-F238E27FC236}">
                  <a16:creationId xmlns:a16="http://schemas.microsoft.com/office/drawing/2014/main" id="{DA1D565F-D2AB-4C81-A620-679A6FFDA39C}"/>
                </a:ext>
              </a:extLst>
            </p:cNvPr>
            <p:cNvSpPr/>
            <p:nvPr/>
          </p:nvSpPr>
          <p:spPr>
            <a:xfrm>
              <a:off x="3672800" y="1651325"/>
              <a:ext cx="303275" cy="467450"/>
            </a:xfrm>
            <a:custGeom>
              <a:avLst/>
              <a:gdLst/>
              <a:ahLst/>
              <a:cxnLst/>
              <a:rect l="l" t="t" r="r" b="b"/>
              <a:pathLst>
                <a:path w="12131" h="18698" extrusionOk="0">
                  <a:moveTo>
                    <a:pt x="6082" y="1050"/>
                  </a:moveTo>
                  <a:cubicBezTo>
                    <a:pt x="6143" y="1050"/>
                    <a:pt x="6205" y="1051"/>
                    <a:pt x="6266" y="1053"/>
                  </a:cubicBezTo>
                  <a:cubicBezTo>
                    <a:pt x="8998" y="1053"/>
                    <a:pt x="11279" y="3334"/>
                    <a:pt x="11279" y="6066"/>
                  </a:cubicBezTo>
                  <a:cubicBezTo>
                    <a:pt x="11279" y="8046"/>
                    <a:pt x="10251" y="9925"/>
                    <a:pt x="8672" y="11078"/>
                  </a:cubicBezTo>
                  <a:cubicBezTo>
                    <a:pt x="8472" y="11178"/>
                    <a:pt x="8472" y="11279"/>
                    <a:pt x="8472" y="11379"/>
                  </a:cubicBezTo>
                  <a:lnTo>
                    <a:pt x="8472" y="13584"/>
                  </a:lnTo>
                  <a:lnTo>
                    <a:pt x="3760" y="13584"/>
                  </a:lnTo>
                  <a:lnTo>
                    <a:pt x="3760" y="11379"/>
                  </a:lnTo>
                  <a:cubicBezTo>
                    <a:pt x="3760" y="11279"/>
                    <a:pt x="3660" y="11078"/>
                    <a:pt x="3560" y="11078"/>
                  </a:cubicBezTo>
                  <a:cubicBezTo>
                    <a:pt x="1880" y="9925"/>
                    <a:pt x="853" y="8046"/>
                    <a:pt x="853" y="6066"/>
                  </a:cubicBezTo>
                  <a:cubicBezTo>
                    <a:pt x="951" y="3294"/>
                    <a:pt x="3258" y="1050"/>
                    <a:pt x="6082" y="1050"/>
                  </a:cubicBezTo>
                  <a:close/>
                  <a:moveTo>
                    <a:pt x="8472" y="14512"/>
                  </a:moveTo>
                  <a:lnTo>
                    <a:pt x="8472" y="15665"/>
                  </a:lnTo>
                  <a:lnTo>
                    <a:pt x="3760" y="15665"/>
                  </a:lnTo>
                  <a:lnTo>
                    <a:pt x="3760" y="14512"/>
                  </a:lnTo>
                  <a:close/>
                  <a:moveTo>
                    <a:pt x="8046" y="16492"/>
                  </a:moveTo>
                  <a:lnTo>
                    <a:pt x="7118" y="17870"/>
                  </a:lnTo>
                  <a:lnTo>
                    <a:pt x="5013" y="17870"/>
                  </a:lnTo>
                  <a:lnTo>
                    <a:pt x="4086" y="16492"/>
                  </a:lnTo>
                  <a:close/>
                  <a:moveTo>
                    <a:pt x="6066" y="0"/>
                  </a:moveTo>
                  <a:cubicBezTo>
                    <a:pt x="2732" y="0"/>
                    <a:pt x="1" y="2707"/>
                    <a:pt x="1" y="6066"/>
                  </a:cubicBezTo>
                  <a:cubicBezTo>
                    <a:pt x="1" y="8246"/>
                    <a:pt x="1053" y="10351"/>
                    <a:pt x="2833" y="11604"/>
                  </a:cubicBezTo>
                  <a:lnTo>
                    <a:pt x="2833" y="16091"/>
                  </a:lnTo>
                  <a:cubicBezTo>
                    <a:pt x="2833" y="16091"/>
                    <a:pt x="2833" y="16191"/>
                    <a:pt x="2933" y="16191"/>
                  </a:cubicBezTo>
                  <a:lnTo>
                    <a:pt x="2933" y="16291"/>
                  </a:lnTo>
                  <a:lnTo>
                    <a:pt x="4387" y="18597"/>
                  </a:lnTo>
                  <a:cubicBezTo>
                    <a:pt x="4512" y="18697"/>
                    <a:pt x="4712" y="18697"/>
                    <a:pt x="4813" y="18697"/>
                  </a:cubicBezTo>
                  <a:lnTo>
                    <a:pt x="7319" y="18697"/>
                  </a:lnTo>
                  <a:cubicBezTo>
                    <a:pt x="7419" y="18697"/>
                    <a:pt x="7645" y="18697"/>
                    <a:pt x="7645" y="18597"/>
                  </a:cubicBezTo>
                  <a:lnTo>
                    <a:pt x="9199" y="16291"/>
                  </a:lnTo>
                  <a:lnTo>
                    <a:pt x="9199" y="16191"/>
                  </a:lnTo>
                  <a:lnTo>
                    <a:pt x="9299" y="16091"/>
                  </a:lnTo>
                  <a:lnTo>
                    <a:pt x="9299" y="11604"/>
                  </a:lnTo>
                  <a:cubicBezTo>
                    <a:pt x="11078" y="10351"/>
                    <a:pt x="12131" y="8246"/>
                    <a:pt x="12131" y="6066"/>
                  </a:cubicBezTo>
                  <a:cubicBezTo>
                    <a:pt x="12131" y="2707"/>
                    <a:pt x="9399" y="0"/>
                    <a:pt x="6066"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41" name="Google Shape;487;p51">
              <a:extLst>
                <a:ext uri="{FF2B5EF4-FFF2-40B4-BE49-F238E27FC236}">
                  <a16:creationId xmlns:a16="http://schemas.microsoft.com/office/drawing/2014/main" id="{005F6EF7-7820-46BF-8CF9-7DEEA56F9C7E}"/>
                </a:ext>
              </a:extLst>
            </p:cNvPr>
            <p:cNvSpPr/>
            <p:nvPr/>
          </p:nvSpPr>
          <p:spPr>
            <a:xfrm>
              <a:off x="3819425" y="1700825"/>
              <a:ext cx="112175" cy="112175"/>
            </a:xfrm>
            <a:custGeom>
              <a:avLst/>
              <a:gdLst/>
              <a:ahLst/>
              <a:cxnLst/>
              <a:rect l="l" t="t" r="r" b="b"/>
              <a:pathLst>
                <a:path w="4487" h="4487" extrusionOk="0">
                  <a:moveTo>
                    <a:pt x="401" y="0"/>
                  </a:moveTo>
                  <a:cubicBezTo>
                    <a:pt x="201" y="0"/>
                    <a:pt x="0" y="226"/>
                    <a:pt x="0" y="426"/>
                  </a:cubicBezTo>
                  <a:cubicBezTo>
                    <a:pt x="0" y="627"/>
                    <a:pt x="201" y="852"/>
                    <a:pt x="401" y="852"/>
                  </a:cubicBezTo>
                  <a:cubicBezTo>
                    <a:pt x="2181" y="852"/>
                    <a:pt x="3659" y="2306"/>
                    <a:pt x="3659" y="4086"/>
                  </a:cubicBezTo>
                  <a:cubicBezTo>
                    <a:pt x="3659" y="4286"/>
                    <a:pt x="3860" y="4487"/>
                    <a:pt x="4060" y="4487"/>
                  </a:cubicBezTo>
                  <a:cubicBezTo>
                    <a:pt x="4286" y="4487"/>
                    <a:pt x="4487" y="4286"/>
                    <a:pt x="4487" y="4086"/>
                  </a:cubicBezTo>
                  <a:cubicBezTo>
                    <a:pt x="4487" y="1780"/>
                    <a:pt x="2707" y="0"/>
                    <a:pt x="401"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8;p51">
              <a:extLst>
                <a:ext uri="{FF2B5EF4-FFF2-40B4-BE49-F238E27FC236}">
                  <a16:creationId xmlns:a16="http://schemas.microsoft.com/office/drawing/2014/main" id="{62CF3C3C-26C5-4590-866A-375A67FE1147}"/>
                </a:ext>
              </a:extLst>
            </p:cNvPr>
            <p:cNvSpPr/>
            <p:nvPr/>
          </p:nvSpPr>
          <p:spPr>
            <a:xfrm>
              <a:off x="3555625" y="1792300"/>
              <a:ext cx="99025" cy="20700"/>
            </a:xfrm>
            <a:custGeom>
              <a:avLst/>
              <a:gdLst/>
              <a:ahLst/>
              <a:cxnLst/>
              <a:rect l="l" t="t" r="r" b="b"/>
              <a:pathLst>
                <a:path w="3961" h="828" extrusionOk="0">
                  <a:moveTo>
                    <a:pt x="427" y="0"/>
                  </a:moveTo>
                  <a:cubicBezTo>
                    <a:pt x="101" y="0"/>
                    <a:pt x="1" y="201"/>
                    <a:pt x="1" y="427"/>
                  </a:cubicBezTo>
                  <a:cubicBezTo>
                    <a:pt x="1" y="627"/>
                    <a:pt x="101" y="828"/>
                    <a:pt x="427" y="828"/>
                  </a:cubicBezTo>
                  <a:lnTo>
                    <a:pt x="3560" y="828"/>
                  </a:lnTo>
                  <a:cubicBezTo>
                    <a:pt x="3760" y="828"/>
                    <a:pt x="3961" y="627"/>
                    <a:pt x="3961" y="427"/>
                  </a:cubicBezTo>
                  <a:cubicBezTo>
                    <a:pt x="3961" y="201"/>
                    <a:pt x="3760" y="0"/>
                    <a:pt x="3560"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9;p51">
              <a:extLst>
                <a:ext uri="{FF2B5EF4-FFF2-40B4-BE49-F238E27FC236}">
                  <a16:creationId xmlns:a16="http://schemas.microsoft.com/office/drawing/2014/main" id="{A8E7446C-7194-45FF-B173-3303753CB897}"/>
                </a:ext>
              </a:extLst>
            </p:cNvPr>
            <p:cNvSpPr/>
            <p:nvPr/>
          </p:nvSpPr>
          <p:spPr>
            <a:xfrm>
              <a:off x="3996750" y="1792300"/>
              <a:ext cx="99000" cy="20700"/>
            </a:xfrm>
            <a:custGeom>
              <a:avLst/>
              <a:gdLst/>
              <a:ahLst/>
              <a:cxnLst/>
              <a:rect l="l" t="t" r="r" b="b"/>
              <a:pathLst>
                <a:path w="3960" h="828" extrusionOk="0">
                  <a:moveTo>
                    <a:pt x="426" y="0"/>
                  </a:moveTo>
                  <a:cubicBezTo>
                    <a:pt x="100" y="0"/>
                    <a:pt x="0" y="201"/>
                    <a:pt x="0" y="427"/>
                  </a:cubicBezTo>
                  <a:cubicBezTo>
                    <a:pt x="0" y="627"/>
                    <a:pt x="100" y="828"/>
                    <a:pt x="426" y="828"/>
                  </a:cubicBezTo>
                  <a:lnTo>
                    <a:pt x="3559" y="828"/>
                  </a:lnTo>
                  <a:cubicBezTo>
                    <a:pt x="3759" y="828"/>
                    <a:pt x="3960" y="627"/>
                    <a:pt x="3960" y="427"/>
                  </a:cubicBezTo>
                  <a:cubicBezTo>
                    <a:pt x="3960" y="201"/>
                    <a:pt x="3759" y="0"/>
                    <a:pt x="3559"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0;p51">
              <a:extLst>
                <a:ext uri="{FF2B5EF4-FFF2-40B4-BE49-F238E27FC236}">
                  <a16:creationId xmlns:a16="http://schemas.microsoft.com/office/drawing/2014/main" id="{1A32C386-88C1-408D-AB2E-C8AEBAE18EEE}"/>
                </a:ext>
              </a:extLst>
            </p:cNvPr>
            <p:cNvSpPr/>
            <p:nvPr/>
          </p:nvSpPr>
          <p:spPr>
            <a:xfrm>
              <a:off x="3628950" y="1921025"/>
              <a:ext cx="80850" cy="76825"/>
            </a:xfrm>
            <a:custGeom>
              <a:avLst/>
              <a:gdLst/>
              <a:ahLst/>
              <a:cxnLst/>
              <a:rect l="l" t="t" r="r" b="b"/>
              <a:pathLst>
                <a:path w="3234" h="3073" extrusionOk="0">
                  <a:moveTo>
                    <a:pt x="2670" y="0"/>
                  </a:moveTo>
                  <a:cubicBezTo>
                    <a:pt x="2574" y="0"/>
                    <a:pt x="2471" y="24"/>
                    <a:pt x="2381" y="65"/>
                  </a:cubicBezTo>
                  <a:lnTo>
                    <a:pt x="201" y="2370"/>
                  </a:lnTo>
                  <a:cubicBezTo>
                    <a:pt x="0" y="2471"/>
                    <a:pt x="0" y="2796"/>
                    <a:pt x="100" y="2997"/>
                  </a:cubicBezTo>
                  <a:cubicBezTo>
                    <a:pt x="201" y="3047"/>
                    <a:pt x="332" y="3072"/>
                    <a:pt x="451" y="3072"/>
                  </a:cubicBezTo>
                  <a:cubicBezTo>
                    <a:pt x="570" y="3072"/>
                    <a:pt x="677" y="3047"/>
                    <a:pt x="727" y="2997"/>
                  </a:cubicBezTo>
                  <a:lnTo>
                    <a:pt x="827" y="2997"/>
                  </a:lnTo>
                  <a:lnTo>
                    <a:pt x="3008" y="691"/>
                  </a:lnTo>
                  <a:cubicBezTo>
                    <a:pt x="3233" y="591"/>
                    <a:pt x="3233" y="290"/>
                    <a:pt x="3008" y="190"/>
                  </a:cubicBezTo>
                  <a:cubicBezTo>
                    <a:pt x="2948" y="55"/>
                    <a:pt x="2815" y="0"/>
                    <a:pt x="2670"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1;p51">
              <a:extLst>
                <a:ext uri="{FF2B5EF4-FFF2-40B4-BE49-F238E27FC236}">
                  <a16:creationId xmlns:a16="http://schemas.microsoft.com/office/drawing/2014/main" id="{98240923-C723-4E27-AA9B-89628062B633}"/>
                </a:ext>
              </a:extLst>
            </p:cNvPr>
            <p:cNvSpPr/>
            <p:nvPr/>
          </p:nvSpPr>
          <p:spPr>
            <a:xfrm>
              <a:off x="3942225" y="1610125"/>
              <a:ext cx="78350" cy="75050"/>
            </a:xfrm>
            <a:custGeom>
              <a:avLst/>
              <a:gdLst/>
              <a:ahLst/>
              <a:cxnLst/>
              <a:rect l="l" t="t" r="r" b="b"/>
              <a:pathLst>
                <a:path w="3134" h="3002" extrusionOk="0">
                  <a:moveTo>
                    <a:pt x="2617" y="0"/>
                  </a:moveTo>
                  <a:cubicBezTo>
                    <a:pt x="2526" y="0"/>
                    <a:pt x="2444" y="32"/>
                    <a:pt x="2382" y="94"/>
                  </a:cubicBezTo>
                  <a:lnTo>
                    <a:pt x="101" y="2275"/>
                  </a:lnTo>
                  <a:cubicBezTo>
                    <a:pt x="1" y="2475"/>
                    <a:pt x="1" y="2701"/>
                    <a:pt x="101" y="2901"/>
                  </a:cubicBezTo>
                  <a:cubicBezTo>
                    <a:pt x="201" y="3002"/>
                    <a:pt x="301" y="3002"/>
                    <a:pt x="402" y="3002"/>
                  </a:cubicBezTo>
                  <a:cubicBezTo>
                    <a:pt x="502" y="3002"/>
                    <a:pt x="727" y="3002"/>
                    <a:pt x="727" y="2901"/>
                  </a:cubicBezTo>
                  <a:lnTo>
                    <a:pt x="2908" y="721"/>
                  </a:lnTo>
                  <a:cubicBezTo>
                    <a:pt x="3133" y="495"/>
                    <a:pt x="3133" y="195"/>
                    <a:pt x="2908" y="94"/>
                  </a:cubicBezTo>
                  <a:cubicBezTo>
                    <a:pt x="2808" y="32"/>
                    <a:pt x="2707" y="0"/>
                    <a:pt x="2617"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2;p51">
              <a:extLst>
                <a:ext uri="{FF2B5EF4-FFF2-40B4-BE49-F238E27FC236}">
                  <a16:creationId xmlns:a16="http://schemas.microsoft.com/office/drawing/2014/main" id="{A3D35B38-190D-474D-8E5F-8F245B9E0BBE}"/>
                </a:ext>
              </a:extLst>
            </p:cNvPr>
            <p:cNvSpPr/>
            <p:nvPr/>
          </p:nvSpPr>
          <p:spPr>
            <a:xfrm>
              <a:off x="3942225" y="1920750"/>
              <a:ext cx="80850" cy="77950"/>
            </a:xfrm>
            <a:custGeom>
              <a:avLst/>
              <a:gdLst/>
              <a:ahLst/>
              <a:cxnLst/>
              <a:rect l="l" t="t" r="r" b="b"/>
              <a:pathLst>
                <a:path w="3234" h="3118" extrusionOk="0">
                  <a:moveTo>
                    <a:pt x="452" y="0"/>
                  </a:moveTo>
                  <a:cubicBezTo>
                    <a:pt x="333" y="0"/>
                    <a:pt x="201" y="25"/>
                    <a:pt x="101" y="76"/>
                  </a:cubicBezTo>
                  <a:cubicBezTo>
                    <a:pt x="1" y="201"/>
                    <a:pt x="1" y="502"/>
                    <a:pt x="101" y="702"/>
                  </a:cubicBezTo>
                  <a:lnTo>
                    <a:pt x="2382" y="2908"/>
                  </a:lnTo>
                  <a:cubicBezTo>
                    <a:pt x="2459" y="3032"/>
                    <a:pt x="2603" y="3117"/>
                    <a:pt x="2726" y="3117"/>
                  </a:cubicBezTo>
                  <a:cubicBezTo>
                    <a:pt x="2802" y="3117"/>
                    <a:pt x="2870" y="3084"/>
                    <a:pt x="2908" y="3008"/>
                  </a:cubicBezTo>
                  <a:cubicBezTo>
                    <a:pt x="3133" y="2908"/>
                    <a:pt x="3234" y="2582"/>
                    <a:pt x="3008" y="2482"/>
                  </a:cubicBezTo>
                  <a:lnTo>
                    <a:pt x="2908" y="2381"/>
                  </a:lnTo>
                  <a:lnTo>
                    <a:pt x="727" y="76"/>
                  </a:lnTo>
                  <a:cubicBezTo>
                    <a:pt x="677" y="25"/>
                    <a:pt x="571" y="0"/>
                    <a:pt x="452"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3;p51">
              <a:extLst>
                <a:ext uri="{FF2B5EF4-FFF2-40B4-BE49-F238E27FC236}">
                  <a16:creationId xmlns:a16="http://schemas.microsoft.com/office/drawing/2014/main" id="{64E7F8C3-95E0-418E-A928-A8819B3253EC}"/>
                </a:ext>
              </a:extLst>
            </p:cNvPr>
            <p:cNvSpPr/>
            <p:nvPr/>
          </p:nvSpPr>
          <p:spPr>
            <a:xfrm>
              <a:off x="3631450" y="1609125"/>
              <a:ext cx="75850" cy="75200"/>
            </a:xfrm>
            <a:custGeom>
              <a:avLst/>
              <a:gdLst/>
              <a:ahLst/>
              <a:cxnLst/>
              <a:rect l="l" t="t" r="r" b="b"/>
              <a:pathLst>
                <a:path w="3034" h="3008" extrusionOk="0">
                  <a:moveTo>
                    <a:pt x="425" y="0"/>
                  </a:moveTo>
                  <a:cubicBezTo>
                    <a:pt x="287" y="0"/>
                    <a:pt x="158" y="63"/>
                    <a:pt x="101" y="134"/>
                  </a:cubicBezTo>
                  <a:cubicBezTo>
                    <a:pt x="0" y="335"/>
                    <a:pt x="0" y="535"/>
                    <a:pt x="101" y="761"/>
                  </a:cubicBezTo>
                  <a:lnTo>
                    <a:pt x="2281" y="2941"/>
                  </a:lnTo>
                  <a:cubicBezTo>
                    <a:pt x="2375" y="2983"/>
                    <a:pt x="2464" y="3007"/>
                    <a:pt x="2550" y="3007"/>
                  </a:cubicBezTo>
                  <a:cubicBezTo>
                    <a:pt x="2673" y="3007"/>
                    <a:pt x="2790" y="2959"/>
                    <a:pt x="2908" y="2841"/>
                  </a:cubicBezTo>
                  <a:cubicBezTo>
                    <a:pt x="3033" y="2741"/>
                    <a:pt x="3033" y="2515"/>
                    <a:pt x="2908" y="2315"/>
                  </a:cubicBezTo>
                  <a:lnTo>
                    <a:pt x="727" y="134"/>
                  </a:lnTo>
                  <a:cubicBezTo>
                    <a:pt x="641" y="37"/>
                    <a:pt x="530" y="0"/>
                    <a:pt x="425"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4;p51">
              <a:extLst>
                <a:ext uri="{FF2B5EF4-FFF2-40B4-BE49-F238E27FC236}">
                  <a16:creationId xmlns:a16="http://schemas.microsoft.com/office/drawing/2014/main" id="{E6B51B02-4D12-4371-BE69-92F56821693A}"/>
                </a:ext>
              </a:extLst>
            </p:cNvPr>
            <p:cNvSpPr/>
            <p:nvPr/>
          </p:nvSpPr>
          <p:spPr>
            <a:xfrm>
              <a:off x="3813775" y="1536650"/>
              <a:ext cx="21325" cy="99025"/>
            </a:xfrm>
            <a:custGeom>
              <a:avLst/>
              <a:gdLst/>
              <a:ahLst/>
              <a:cxnLst/>
              <a:rect l="l" t="t" r="r" b="b"/>
              <a:pathLst>
                <a:path w="853" h="3961" extrusionOk="0">
                  <a:moveTo>
                    <a:pt x="427" y="1"/>
                  </a:moveTo>
                  <a:cubicBezTo>
                    <a:pt x="226" y="1"/>
                    <a:pt x="1" y="201"/>
                    <a:pt x="1" y="402"/>
                  </a:cubicBezTo>
                  <a:lnTo>
                    <a:pt x="1" y="3535"/>
                  </a:lnTo>
                  <a:cubicBezTo>
                    <a:pt x="1" y="3760"/>
                    <a:pt x="226" y="3961"/>
                    <a:pt x="427" y="3961"/>
                  </a:cubicBezTo>
                  <a:cubicBezTo>
                    <a:pt x="627" y="3961"/>
                    <a:pt x="853" y="3760"/>
                    <a:pt x="853" y="3535"/>
                  </a:cubicBezTo>
                  <a:lnTo>
                    <a:pt x="853" y="402"/>
                  </a:lnTo>
                  <a:cubicBezTo>
                    <a:pt x="853" y="201"/>
                    <a:pt x="627" y="1"/>
                    <a:pt x="427" y="1"/>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11;p51">
            <a:extLst>
              <a:ext uri="{FF2B5EF4-FFF2-40B4-BE49-F238E27FC236}">
                <a16:creationId xmlns:a16="http://schemas.microsoft.com/office/drawing/2014/main" id="{B6946BB1-C17E-4DB6-B7EA-AE72BC0EF409}"/>
              </a:ext>
            </a:extLst>
          </p:cNvPr>
          <p:cNvSpPr/>
          <p:nvPr/>
        </p:nvSpPr>
        <p:spPr>
          <a:xfrm>
            <a:off x="258567" y="2554050"/>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1;p51">
            <a:extLst>
              <a:ext uri="{FF2B5EF4-FFF2-40B4-BE49-F238E27FC236}">
                <a16:creationId xmlns:a16="http://schemas.microsoft.com/office/drawing/2014/main" id="{8C381FA4-46F3-453C-8D6B-642AE9D4BBBB}"/>
              </a:ext>
            </a:extLst>
          </p:cNvPr>
          <p:cNvSpPr/>
          <p:nvPr/>
        </p:nvSpPr>
        <p:spPr>
          <a:xfrm>
            <a:off x="2247038" y="2201318"/>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0;p51">
            <a:extLst>
              <a:ext uri="{FF2B5EF4-FFF2-40B4-BE49-F238E27FC236}">
                <a16:creationId xmlns:a16="http://schemas.microsoft.com/office/drawing/2014/main" id="{2E98AA0E-FD36-42E9-8060-175FB254CC1D}"/>
              </a:ext>
            </a:extLst>
          </p:cNvPr>
          <p:cNvSpPr/>
          <p:nvPr/>
        </p:nvSpPr>
        <p:spPr>
          <a:xfrm>
            <a:off x="2404054" y="2517386"/>
            <a:ext cx="1761442" cy="324796"/>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dk1"/>
                </a:solidFill>
                <a:latin typeface="Didact Gothic"/>
                <a:ea typeface="Didact Gothic"/>
                <a:cs typeface="Didact Gothic"/>
                <a:sym typeface="Didact Gothic"/>
              </a:rPr>
              <a:t>We added to the candidate’s interface the option to add a selection to his favourite to make a preselection before sending his Resume. The candidates can see this list at any moment</a:t>
            </a:r>
          </a:p>
        </p:txBody>
      </p:sp>
      <p:sp>
        <p:nvSpPr>
          <p:cNvPr id="65" name="Google Shape;505;p51">
            <a:extLst>
              <a:ext uri="{FF2B5EF4-FFF2-40B4-BE49-F238E27FC236}">
                <a16:creationId xmlns:a16="http://schemas.microsoft.com/office/drawing/2014/main" id="{51B696D8-27E8-45B2-8FAD-A5B4D7AF4F0C}"/>
              </a:ext>
            </a:extLst>
          </p:cNvPr>
          <p:cNvSpPr/>
          <p:nvPr/>
        </p:nvSpPr>
        <p:spPr>
          <a:xfrm>
            <a:off x="2937250" y="3524663"/>
            <a:ext cx="723900" cy="626100"/>
          </a:xfrm>
          <a:prstGeom prst="triangle">
            <a:avLst>
              <a:gd name="adj" fmla="val 50000"/>
            </a:avLst>
          </a:prstGeom>
          <a:noFill/>
          <a:ln w="19050" cap="flat" cmpd="sng">
            <a:solidFill>
              <a:schemeClr val="accent2"/>
            </a:solidFill>
            <a:prstDash val="solid"/>
            <a:round/>
            <a:headEnd type="none" w="sm" len="sm"/>
            <a:tailEnd type="none" w="sm" len="sm"/>
          </a:ln>
        </p:spPr>
        <p:txBody>
          <a:bodyPr spcFirstLastPara="1" wrap="square" lIns="0" tIns="0" rIns="0" bIns="182875" anchor="ctr" anchorCtr="0">
            <a:noAutofit/>
          </a:bodyPr>
          <a:lstStyle/>
          <a:p>
            <a:pPr marL="0" lvl="0" indent="0" algn="ctr" rtl="0">
              <a:spcBef>
                <a:spcPts val="0"/>
              </a:spcBef>
              <a:spcAft>
                <a:spcPts val="0"/>
              </a:spcAft>
              <a:buClr>
                <a:schemeClr val="lt1"/>
              </a:buClr>
              <a:buSzPts val="1100"/>
              <a:buFont typeface="Arial"/>
              <a:buNone/>
            </a:pPr>
            <a:r>
              <a:rPr lang="en" sz="2200" dirty="0">
                <a:solidFill>
                  <a:schemeClr val="dk1"/>
                </a:solidFill>
                <a:latin typeface="DM Serif Display"/>
                <a:sym typeface="DM Serif Display"/>
              </a:rPr>
              <a:t>B</a:t>
            </a:r>
            <a:endParaRPr sz="2200" dirty="0"/>
          </a:p>
        </p:txBody>
      </p:sp>
      <p:cxnSp>
        <p:nvCxnSpPr>
          <p:cNvPr id="66" name="Google Shape;508;p51">
            <a:extLst>
              <a:ext uri="{FF2B5EF4-FFF2-40B4-BE49-F238E27FC236}">
                <a16:creationId xmlns:a16="http://schemas.microsoft.com/office/drawing/2014/main" id="{206B5507-7AAE-4EC9-908E-245F39F67C6A}"/>
              </a:ext>
            </a:extLst>
          </p:cNvPr>
          <p:cNvCxnSpPr>
            <a:cxnSpLocks/>
            <a:endCxn id="65" idx="1"/>
          </p:cNvCxnSpPr>
          <p:nvPr/>
        </p:nvCxnSpPr>
        <p:spPr>
          <a:xfrm rot="16200000" flipH="1">
            <a:off x="1831527" y="2551015"/>
            <a:ext cx="1797738" cy="775658"/>
          </a:xfrm>
          <a:prstGeom prst="bentConnector2">
            <a:avLst/>
          </a:prstGeom>
          <a:noFill/>
          <a:ln w="19050" cap="flat" cmpd="sng">
            <a:solidFill>
              <a:schemeClr val="accent2"/>
            </a:solidFill>
            <a:prstDash val="solid"/>
            <a:round/>
            <a:headEnd type="none" w="med" len="med"/>
            <a:tailEnd type="none" w="med" len="med"/>
          </a:ln>
        </p:spPr>
      </p:cxnSp>
      <p:sp>
        <p:nvSpPr>
          <p:cNvPr id="67" name="Google Shape;511;p51">
            <a:extLst>
              <a:ext uri="{FF2B5EF4-FFF2-40B4-BE49-F238E27FC236}">
                <a16:creationId xmlns:a16="http://schemas.microsoft.com/office/drawing/2014/main" id="{95F26690-EDBC-4ABE-9A1A-606EC3C5C196}"/>
              </a:ext>
            </a:extLst>
          </p:cNvPr>
          <p:cNvSpPr/>
          <p:nvPr/>
        </p:nvSpPr>
        <p:spPr>
          <a:xfrm>
            <a:off x="2246605" y="2905507"/>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2;p51">
            <a:extLst>
              <a:ext uri="{FF2B5EF4-FFF2-40B4-BE49-F238E27FC236}">
                <a16:creationId xmlns:a16="http://schemas.microsoft.com/office/drawing/2014/main" id="{056DC282-C77F-4B8C-B211-051F1802441D}"/>
              </a:ext>
            </a:extLst>
          </p:cNvPr>
          <p:cNvSpPr/>
          <p:nvPr/>
        </p:nvSpPr>
        <p:spPr>
          <a:xfrm>
            <a:off x="2248030" y="3271496"/>
            <a:ext cx="192900" cy="166800"/>
          </a:xfrm>
          <a:prstGeom prst="triangle">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485;p51">
            <a:extLst>
              <a:ext uri="{FF2B5EF4-FFF2-40B4-BE49-F238E27FC236}">
                <a16:creationId xmlns:a16="http://schemas.microsoft.com/office/drawing/2014/main" id="{C136F473-B762-424B-A6B0-601E859D9EFF}"/>
              </a:ext>
            </a:extLst>
          </p:cNvPr>
          <p:cNvGrpSpPr/>
          <p:nvPr/>
        </p:nvGrpSpPr>
        <p:grpSpPr>
          <a:xfrm>
            <a:off x="2084899" y="1484941"/>
            <a:ext cx="515333" cy="555405"/>
            <a:chOff x="3555625" y="1536650"/>
            <a:chExt cx="540125" cy="582125"/>
          </a:xfrm>
          <a:solidFill>
            <a:schemeClr val="accent1"/>
          </a:solidFill>
        </p:grpSpPr>
        <p:sp>
          <p:nvSpPr>
            <p:cNvPr id="70" name="Google Shape;486;p51">
              <a:extLst>
                <a:ext uri="{FF2B5EF4-FFF2-40B4-BE49-F238E27FC236}">
                  <a16:creationId xmlns:a16="http://schemas.microsoft.com/office/drawing/2014/main" id="{AAB45447-4566-418E-9D71-76E872DE3956}"/>
                </a:ext>
              </a:extLst>
            </p:cNvPr>
            <p:cNvSpPr/>
            <p:nvPr/>
          </p:nvSpPr>
          <p:spPr>
            <a:xfrm>
              <a:off x="3672800" y="1651325"/>
              <a:ext cx="303275" cy="467450"/>
            </a:xfrm>
            <a:custGeom>
              <a:avLst/>
              <a:gdLst/>
              <a:ahLst/>
              <a:cxnLst/>
              <a:rect l="l" t="t" r="r" b="b"/>
              <a:pathLst>
                <a:path w="12131" h="18698" extrusionOk="0">
                  <a:moveTo>
                    <a:pt x="6082" y="1050"/>
                  </a:moveTo>
                  <a:cubicBezTo>
                    <a:pt x="6143" y="1050"/>
                    <a:pt x="6205" y="1051"/>
                    <a:pt x="6266" y="1053"/>
                  </a:cubicBezTo>
                  <a:cubicBezTo>
                    <a:pt x="8998" y="1053"/>
                    <a:pt x="11279" y="3334"/>
                    <a:pt x="11279" y="6066"/>
                  </a:cubicBezTo>
                  <a:cubicBezTo>
                    <a:pt x="11279" y="8046"/>
                    <a:pt x="10251" y="9925"/>
                    <a:pt x="8672" y="11078"/>
                  </a:cubicBezTo>
                  <a:cubicBezTo>
                    <a:pt x="8472" y="11178"/>
                    <a:pt x="8472" y="11279"/>
                    <a:pt x="8472" y="11379"/>
                  </a:cubicBezTo>
                  <a:lnTo>
                    <a:pt x="8472" y="13584"/>
                  </a:lnTo>
                  <a:lnTo>
                    <a:pt x="3760" y="13584"/>
                  </a:lnTo>
                  <a:lnTo>
                    <a:pt x="3760" y="11379"/>
                  </a:lnTo>
                  <a:cubicBezTo>
                    <a:pt x="3760" y="11279"/>
                    <a:pt x="3660" y="11078"/>
                    <a:pt x="3560" y="11078"/>
                  </a:cubicBezTo>
                  <a:cubicBezTo>
                    <a:pt x="1880" y="9925"/>
                    <a:pt x="853" y="8046"/>
                    <a:pt x="853" y="6066"/>
                  </a:cubicBezTo>
                  <a:cubicBezTo>
                    <a:pt x="951" y="3294"/>
                    <a:pt x="3258" y="1050"/>
                    <a:pt x="6082" y="1050"/>
                  </a:cubicBezTo>
                  <a:close/>
                  <a:moveTo>
                    <a:pt x="8472" y="14512"/>
                  </a:moveTo>
                  <a:lnTo>
                    <a:pt x="8472" y="15665"/>
                  </a:lnTo>
                  <a:lnTo>
                    <a:pt x="3760" y="15665"/>
                  </a:lnTo>
                  <a:lnTo>
                    <a:pt x="3760" y="14512"/>
                  </a:lnTo>
                  <a:close/>
                  <a:moveTo>
                    <a:pt x="8046" y="16492"/>
                  </a:moveTo>
                  <a:lnTo>
                    <a:pt x="7118" y="17870"/>
                  </a:lnTo>
                  <a:lnTo>
                    <a:pt x="5013" y="17870"/>
                  </a:lnTo>
                  <a:lnTo>
                    <a:pt x="4086" y="16492"/>
                  </a:lnTo>
                  <a:close/>
                  <a:moveTo>
                    <a:pt x="6066" y="0"/>
                  </a:moveTo>
                  <a:cubicBezTo>
                    <a:pt x="2732" y="0"/>
                    <a:pt x="1" y="2707"/>
                    <a:pt x="1" y="6066"/>
                  </a:cubicBezTo>
                  <a:cubicBezTo>
                    <a:pt x="1" y="8246"/>
                    <a:pt x="1053" y="10351"/>
                    <a:pt x="2833" y="11604"/>
                  </a:cubicBezTo>
                  <a:lnTo>
                    <a:pt x="2833" y="16091"/>
                  </a:lnTo>
                  <a:cubicBezTo>
                    <a:pt x="2833" y="16091"/>
                    <a:pt x="2833" y="16191"/>
                    <a:pt x="2933" y="16191"/>
                  </a:cubicBezTo>
                  <a:lnTo>
                    <a:pt x="2933" y="16291"/>
                  </a:lnTo>
                  <a:lnTo>
                    <a:pt x="4387" y="18597"/>
                  </a:lnTo>
                  <a:cubicBezTo>
                    <a:pt x="4512" y="18697"/>
                    <a:pt x="4712" y="18697"/>
                    <a:pt x="4813" y="18697"/>
                  </a:cubicBezTo>
                  <a:lnTo>
                    <a:pt x="7319" y="18697"/>
                  </a:lnTo>
                  <a:cubicBezTo>
                    <a:pt x="7419" y="18697"/>
                    <a:pt x="7645" y="18697"/>
                    <a:pt x="7645" y="18597"/>
                  </a:cubicBezTo>
                  <a:lnTo>
                    <a:pt x="9199" y="16291"/>
                  </a:lnTo>
                  <a:lnTo>
                    <a:pt x="9199" y="16191"/>
                  </a:lnTo>
                  <a:lnTo>
                    <a:pt x="9299" y="16091"/>
                  </a:lnTo>
                  <a:lnTo>
                    <a:pt x="9299" y="11604"/>
                  </a:lnTo>
                  <a:cubicBezTo>
                    <a:pt x="11078" y="10351"/>
                    <a:pt x="12131" y="8246"/>
                    <a:pt x="12131" y="6066"/>
                  </a:cubicBezTo>
                  <a:cubicBezTo>
                    <a:pt x="12131" y="2707"/>
                    <a:pt x="9399" y="0"/>
                    <a:pt x="6066"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71" name="Google Shape;487;p51">
              <a:extLst>
                <a:ext uri="{FF2B5EF4-FFF2-40B4-BE49-F238E27FC236}">
                  <a16:creationId xmlns:a16="http://schemas.microsoft.com/office/drawing/2014/main" id="{8E6A5A17-BF4A-4DB4-B3C9-78DB8DBD436C}"/>
                </a:ext>
              </a:extLst>
            </p:cNvPr>
            <p:cNvSpPr/>
            <p:nvPr/>
          </p:nvSpPr>
          <p:spPr>
            <a:xfrm>
              <a:off x="3819425" y="1700825"/>
              <a:ext cx="112175" cy="112175"/>
            </a:xfrm>
            <a:custGeom>
              <a:avLst/>
              <a:gdLst/>
              <a:ahLst/>
              <a:cxnLst/>
              <a:rect l="l" t="t" r="r" b="b"/>
              <a:pathLst>
                <a:path w="4487" h="4487" extrusionOk="0">
                  <a:moveTo>
                    <a:pt x="401" y="0"/>
                  </a:moveTo>
                  <a:cubicBezTo>
                    <a:pt x="201" y="0"/>
                    <a:pt x="0" y="226"/>
                    <a:pt x="0" y="426"/>
                  </a:cubicBezTo>
                  <a:cubicBezTo>
                    <a:pt x="0" y="627"/>
                    <a:pt x="201" y="852"/>
                    <a:pt x="401" y="852"/>
                  </a:cubicBezTo>
                  <a:cubicBezTo>
                    <a:pt x="2181" y="852"/>
                    <a:pt x="3659" y="2306"/>
                    <a:pt x="3659" y="4086"/>
                  </a:cubicBezTo>
                  <a:cubicBezTo>
                    <a:pt x="3659" y="4286"/>
                    <a:pt x="3860" y="4487"/>
                    <a:pt x="4060" y="4487"/>
                  </a:cubicBezTo>
                  <a:cubicBezTo>
                    <a:pt x="4286" y="4487"/>
                    <a:pt x="4487" y="4286"/>
                    <a:pt x="4487" y="4086"/>
                  </a:cubicBezTo>
                  <a:cubicBezTo>
                    <a:pt x="4487" y="1780"/>
                    <a:pt x="2707" y="0"/>
                    <a:pt x="401"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88;p51">
              <a:extLst>
                <a:ext uri="{FF2B5EF4-FFF2-40B4-BE49-F238E27FC236}">
                  <a16:creationId xmlns:a16="http://schemas.microsoft.com/office/drawing/2014/main" id="{E0DA4128-DDA2-4E8B-892B-E6A3EE681303}"/>
                </a:ext>
              </a:extLst>
            </p:cNvPr>
            <p:cNvSpPr/>
            <p:nvPr/>
          </p:nvSpPr>
          <p:spPr>
            <a:xfrm>
              <a:off x="3555625" y="1792300"/>
              <a:ext cx="99025" cy="20700"/>
            </a:xfrm>
            <a:custGeom>
              <a:avLst/>
              <a:gdLst/>
              <a:ahLst/>
              <a:cxnLst/>
              <a:rect l="l" t="t" r="r" b="b"/>
              <a:pathLst>
                <a:path w="3961" h="828" extrusionOk="0">
                  <a:moveTo>
                    <a:pt x="427" y="0"/>
                  </a:moveTo>
                  <a:cubicBezTo>
                    <a:pt x="101" y="0"/>
                    <a:pt x="1" y="201"/>
                    <a:pt x="1" y="427"/>
                  </a:cubicBezTo>
                  <a:cubicBezTo>
                    <a:pt x="1" y="627"/>
                    <a:pt x="101" y="828"/>
                    <a:pt x="427" y="828"/>
                  </a:cubicBezTo>
                  <a:lnTo>
                    <a:pt x="3560" y="828"/>
                  </a:lnTo>
                  <a:cubicBezTo>
                    <a:pt x="3760" y="828"/>
                    <a:pt x="3961" y="627"/>
                    <a:pt x="3961" y="427"/>
                  </a:cubicBezTo>
                  <a:cubicBezTo>
                    <a:pt x="3961" y="201"/>
                    <a:pt x="3760" y="0"/>
                    <a:pt x="3560"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89;p51">
              <a:extLst>
                <a:ext uri="{FF2B5EF4-FFF2-40B4-BE49-F238E27FC236}">
                  <a16:creationId xmlns:a16="http://schemas.microsoft.com/office/drawing/2014/main" id="{536B0A29-93BC-4C43-AC48-1848944CC99C}"/>
                </a:ext>
              </a:extLst>
            </p:cNvPr>
            <p:cNvSpPr/>
            <p:nvPr/>
          </p:nvSpPr>
          <p:spPr>
            <a:xfrm>
              <a:off x="3996750" y="1792300"/>
              <a:ext cx="99000" cy="20700"/>
            </a:xfrm>
            <a:custGeom>
              <a:avLst/>
              <a:gdLst/>
              <a:ahLst/>
              <a:cxnLst/>
              <a:rect l="l" t="t" r="r" b="b"/>
              <a:pathLst>
                <a:path w="3960" h="828" extrusionOk="0">
                  <a:moveTo>
                    <a:pt x="426" y="0"/>
                  </a:moveTo>
                  <a:cubicBezTo>
                    <a:pt x="100" y="0"/>
                    <a:pt x="0" y="201"/>
                    <a:pt x="0" y="427"/>
                  </a:cubicBezTo>
                  <a:cubicBezTo>
                    <a:pt x="0" y="627"/>
                    <a:pt x="100" y="828"/>
                    <a:pt x="426" y="828"/>
                  </a:cubicBezTo>
                  <a:lnTo>
                    <a:pt x="3559" y="828"/>
                  </a:lnTo>
                  <a:cubicBezTo>
                    <a:pt x="3759" y="828"/>
                    <a:pt x="3960" y="627"/>
                    <a:pt x="3960" y="427"/>
                  </a:cubicBezTo>
                  <a:cubicBezTo>
                    <a:pt x="3960" y="201"/>
                    <a:pt x="3759" y="0"/>
                    <a:pt x="3559"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0;p51">
              <a:extLst>
                <a:ext uri="{FF2B5EF4-FFF2-40B4-BE49-F238E27FC236}">
                  <a16:creationId xmlns:a16="http://schemas.microsoft.com/office/drawing/2014/main" id="{3DA0FB02-595B-4735-9EBD-5A4DF82D4B3E}"/>
                </a:ext>
              </a:extLst>
            </p:cNvPr>
            <p:cNvSpPr/>
            <p:nvPr/>
          </p:nvSpPr>
          <p:spPr>
            <a:xfrm>
              <a:off x="3628950" y="1921025"/>
              <a:ext cx="80850" cy="76825"/>
            </a:xfrm>
            <a:custGeom>
              <a:avLst/>
              <a:gdLst/>
              <a:ahLst/>
              <a:cxnLst/>
              <a:rect l="l" t="t" r="r" b="b"/>
              <a:pathLst>
                <a:path w="3234" h="3073" extrusionOk="0">
                  <a:moveTo>
                    <a:pt x="2670" y="0"/>
                  </a:moveTo>
                  <a:cubicBezTo>
                    <a:pt x="2574" y="0"/>
                    <a:pt x="2471" y="24"/>
                    <a:pt x="2381" y="65"/>
                  </a:cubicBezTo>
                  <a:lnTo>
                    <a:pt x="201" y="2370"/>
                  </a:lnTo>
                  <a:cubicBezTo>
                    <a:pt x="0" y="2471"/>
                    <a:pt x="0" y="2796"/>
                    <a:pt x="100" y="2997"/>
                  </a:cubicBezTo>
                  <a:cubicBezTo>
                    <a:pt x="201" y="3047"/>
                    <a:pt x="332" y="3072"/>
                    <a:pt x="451" y="3072"/>
                  </a:cubicBezTo>
                  <a:cubicBezTo>
                    <a:pt x="570" y="3072"/>
                    <a:pt x="677" y="3047"/>
                    <a:pt x="727" y="2997"/>
                  </a:cubicBezTo>
                  <a:lnTo>
                    <a:pt x="827" y="2997"/>
                  </a:lnTo>
                  <a:lnTo>
                    <a:pt x="3008" y="691"/>
                  </a:lnTo>
                  <a:cubicBezTo>
                    <a:pt x="3233" y="591"/>
                    <a:pt x="3233" y="290"/>
                    <a:pt x="3008" y="190"/>
                  </a:cubicBezTo>
                  <a:cubicBezTo>
                    <a:pt x="2948" y="55"/>
                    <a:pt x="2815" y="0"/>
                    <a:pt x="2670"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91;p51">
              <a:extLst>
                <a:ext uri="{FF2B5EF4-FFF2-40B4-BE49-F238E27FC236}">
                  <a16:creationId xmlns:a16="http://schemas.microsoft.com/office/drawing/2014/main" id="{82AD3F74-FCCC-4E59-A466-AE897F882810}"/>
                </a:ext>
              </a:extLst>
            </p:cNvPr>
            <p:cNvSpPr/>
            <p:nvPr/>
          </p:nvSpPr>
          <p:spPr>
            <a:xfrm>
              <a:off x="3942225" y="1610125"/>
              <a:ext cx="78350" cy="75050"/>
            </a:xfrm>
            <a:custGeom>
              <a:avLst/>
              <a:gdLst/>
              <a:ahLst/>
              <a:cxnLst/>
              <a:rect l="l" t="t" r="r" b="b"/>
              <a:pathLst>
                <a:path w="3134" h="3002" extrusionOk="0">
                  <a:moveTo>
                    <a:pt x="2617" y="0"/>
                  </a:moveTo>
                  <a:cubicBezTo>
                    <a:pt x="2526" y="0"/>
                    <a:pt x="2444" y="32"/>
                    <a:pt x="2382" y="94"/>
                  </a:cubicBezTo>
                  <a:lnTo>
                    <a:pt x="101" y="2275"/>
                  </a:lnTo>
                  <a:cubicBezTo>
                    <a:pt x="1" y="2475"/>
                    <a:pt x="1" y="2701"/>
                    <a:pt x="101" y="2901"/>
                  </a:cubicBezTo>
                  <a:cubicBezTo>
                    <a:pt x="201" y="3002"/>
                    <a:pt x="301" y="3002"/>
                    <a:pt x="402" y="3002"/>
                  </a:cubicBezTo>
                  <a:cubicBezTo>
                    <a:pt x="502" y="3002"/>
                    <a:pt x="727" y="3002"/>
                    <a:pt x="727" y="2901"/>
                  </a:cubicBezTo>
                  <a:lnTo>
                    <a:pt x="2908" y="721"/>
                  </a:lnTo>
                  <a:cubicBezTo>
                    <a:pt x="3133" y="495"/>
                    <a:pt x="3133" y="195"/>
                    <a:pt x="2908" y="94"/>
                  </a:cubicBezTo>
                  <a:cubicBezTo>
                    <a:pt x="2808" y="32"/>
                    <a:pt x="2707" y="0"/>
                    <a:pt x="2617"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92;p51">
              <a:extLst>
                <a:ext uri="{FF2B5EF4-FFF2-40B4-BE49-F238E27FC236}">
                  <a16:creationId xmlns:a16="http://schemas.microsoft.com/office/drawing/2014/main" id="{AC448940-9C5C-40EA-A9D5-DDE8AECD57AA}"/>
                </a:ext>
              </a:extLst>
            </p:cNvPr>
            <p:cNvSpPr/>
            <p:nvPr/>
          </p:nvSpPr>
          <p:spPr>
            <a:xfrm>
              <a:off x="3942225" y="1920750"/>
              <a:ext cx="80850" cy="77950"/>
            </a:xfrm>
            <a:custGeom>
              <a:avLst/>
              <a:gdLst/>
              <a:ahLst/>
              <a:cxnLst/>
              <a:rect l="l" t="t" r="r" b="b"/>
              <a:pathLst>
                <a:path w="3234" h="3118" extrusionOk="0">
                  <a:moveTo>
                    <a:pt x="452" y="0"/>
                  </a:moveTo>
                  <a:cubicBezTo>
                    <a:pt x="333" y="0"/>
                    <a:pt x="201" y="25"/>
                    <a:pt x="101" y="76"/>
                  </a:cubicBezTo>
                  <a:cubicBezTo>
                    <a:pt x="1" y="201"/>
                    <a:pt x="1" y="502"/>
                    <a:pt x="101" y="702"/>
                  </a:cubicBezTo>
                  <a:lnTo>
                    <a:pt x="2382" y="2908"/>
                  </a:lnTo>
                  <a:cubicBezTo>
                    <a:pt x="2459" y="3032"/>
                    <a:pt x="2603" y="3117"/>
                    <a:pt x="2726" y="3117"/>
                  </a:cubicBezTo>
                  <a:cubicBezTo>
                    <a:pt x="2802" y="3117"/>
                    <a:pt x="2870" y="3084"/>
                    <a:pt x="2908" y="3008"/>
                  </a:cubicBezTo>
                  <a:cubicBezTo>
                    <a:pt x="3133" y="2908"/>
                    <a:pt x="3234" y="2582"/>
                    <a:pt x="3008" y="2482"/>
                  </a:cubicBezTo>
                  <a:lnTo>
                    <a:pt x="2908" y="2381"/>
                  </a:lnTo>
                  <a:lnTo>
                    <a:pt x="727" y="76"/>
                  </a:lnTo>
                  <a:cubicBezTo>
                    <a:pt x="677" y="25"/>
                    <a:pt x="571" y="0"/>
                    <a:pt x="452"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93;p51">
              <a:extLst>
                <a:ext uri="{FF2B5EF4-FFF2-40B4-BE49-F238E27FC236}">
                  <a16:creationId xmlns:a16="http://schemas.microsoft.com/office/drawing/2014/main" id="{9821307E-B4C3-4889-BEA5-520F9080F74D}"/>
                </a:ext>
              </a:extLst>
            </p:cNvPr>
            <p:cNvSpPr/>
            <p:nvPr/>
          </p:nvSpPr>
          <p:spPr>
            <a:xfrm>
              <a:off x="3631450" y="1609125"/>
              <a:ext cx="75850" cy="75200"/>
            </a:xfrm>
            <a:custGeom>
              <a:avLst/>
              <a:gdLst/>
              <a:ahLst/>
              <a:cxnLst/>
              <a:rect l="l" t="t" r="r" b="b"/>
              <a:pathLst>
                <a:path w="3034" h="3008" extrusionOk="0">
                  <a:moveTo>
                    <a:pt x="425" y="0"/>
                  </a:moveTo>
                  <a:cubicBezTo>
                    <a:pt x="287" y="0"/>
                    <a:pt x="158" y="63"/>
                    <a:pt x="101" y="134"/>
                  </a:cubicBezTo>
                  <a:cubicBezTo>
                    <a:pt x="0" y="335"/>
                    <a:pt x="0" y="535"/>
                    <a:pt x="101" y="761"/>
                  </a:cubicBezTo>
                  <a:lnTo>
                    <a:pt x="2281" y="2941"/>
                  </a:lnTo>
                  <a:cubicBezTo>
                    <a:pt x="2375" y="2983"/>
                    <a:pt x="2464" y="3007"/>
                    <a:pt x="2550" y="3007"/>
                  </a:cubicBezTo>
                  <a:cubicBezTo>
                    <a:pt x="2673" y="3007"/>
                    <a:pt x="2790" y="2959"/>
                    <a:pt x="2908" y="2841"/>
                  </a:cubicBezTo>
                  <a:cubicBezTo>
                    <a:pt x="3033" y="2741"/>
                    <a:pt x="3033" y="2515"/>
                    <a:pt x="2908" y="2315"/>
                  </a:cubicBezTo>
                  <a:lnTo>
                    <a:pt x="727" y="134"/>
                  </a:lnTo>
                  <a:cubicBezTo>
                    <a:pt x="641" y="37"/>
                    <a:pt x="530" y="0"/>
                    <a:pt x="425"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94;p51">
              <a:extLst>
                <a:ext uri="{FF2B5EF4-FFF2-40B4-BE49-F238E27FC236}">
                  <a16:creationId xmlns:a16="http://schemas.microsoft.com/office/drawing/2014/main" id="{4873AA54-1974-4DA0-B537-26896A8C8BD0}"/>
                </a:ext>
              </a:extLst>
            </p:cNvPr>
            <p:cNvSpPr/>
            <p:nvPr/>
          </p:nvSpPr>
          <p:spPr>
            <a:xfrm>
              <a:off x="3813775" y="1536650"/>
              <a:ext cx="21325" cy="99025"/>
            </a:xfrm>
            <a:custGeom>
              <a:avLst/>
              <a:gdLst/>
              <a:ahLst/>
              <a:cxnLst/>
              <a:rect l="l" t="t" r="r" b="b"/>
              <a:pathLst>
                <a:path w="853" h="3961" extrusionOk="0">
                  <a:moveTo>
                    <a:pt x="427" y="1"/>
                  </a:moveTo>
                  <a:cubicBezTo>
                    <a:pt x="226" y="1"/>
                    <a:pt x="1" y="201"/>
                    <a:pt x="1" y="402"/>
                  </a:cubicBezTo>
                  <a:lnTo>
                    <a:pt x="1" y="3535"/>
                  </a:lnTo>
                  <a:cubicBezTo>
                    <a:pt x="1" y="3760"/>
                    <a:pt x="226" y="3961"/>
                    <a:pt x="427" y="3961"/>
                  </a:cubicBezTo>
                  <a:cubicBezTo>
                    <a:pt x="627" y="3961"/>
                    <a:pt x="853" y="3760"/>
                    <a:pt x="853" y="3535"/>
                  </a:cubicBezTo>
                  <a:lnTo>
                    <a:pt x="853" y="402"/>
                  </a:lnTo>
                  <a:cubicBezTo>
                    <a:pt x="853" y="201"/>
                    <a:pt x="627" y="1"/>
                    <a:pt x="427" y="1"/>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511;p51">
            <a:extLst>
              <a:ext uri="{FF2B5EF4-FFF2-40B4-BE49-F238E27FC236}">
                <a16:creationId xmlns:a16="http://schemas.microsoft.com/office/drawing/2014/main" id="{E976C63F-0376-402D-8FAB-DFBC9BD029CE}"/>
              </a:ext>
            </a:extLst>
          </p:cNvPr>
          <p:cNvSpPr/>
          <p:nvPr/>
        </p:nvSpPr>
        <p:spPr>
          <a:xfrm>
            <a:off x="2246117" y="2549788"/>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81;p51">
            <a:extLst>
              <a:ext uri="{FF2B5EF4-FFF2-40B4-BE49-F238E27FC236}">
                <a16:creationId xmlns:a16="http://schemas.microsoft.com/office/drawing/2014/main" id="{5EE28274-FF82-418A-B003-C7302DD84A15}"/>
              </a:ext>
            </a:extLst>
          </p:cNvPr>
          <p:cNvSpPr/>
          <p:nvPr/>
        </p:nvSpPr>
        <p:spPr>
          <a:xfrm>
            <a:off x="4390163" y="2205580"/>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0;p51">
            <a:extLst>
              <a:ext uri="{FF2B5EF4-FFF2-40B4-BE49-F238E27FC236}">
                <a16:creationId xmlns:a16="http://schemas.microsoft.com/office/drawing/2014/main" id="{0DA2740B-883D-4F14-9784-4E72EFB4F446}"/>
              </a:ext>
            </a:extLst>
          </p:cNvPr>
          <p:cNvSpPr/>
          <p:nvPr/>
        </p:nvSpPr>
        <p:spPr>
          <a:xfrm>
            <a:off x="4629176" y="2533352"/>
            <a:ext cx="1821926" cy="2892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dk1"/>
                </a:solidFill>
                <a:latin typeface="Didact Gothic"/>
                <a:sym typeface="Didact Gothic"/>
              </a:rPr>
              <a:t>We added the option for the candidate to build a resume with a prebuild template. If the candidate build his resume with our system, employers will be able to see it when the candidate apply for a job</a:t>
            </a:r>
          </a:p>
        </p:txBody>
      </p:sp>
      <p:sp>
        <p:nvSpPr>
          <p:cNvPr id="116" name="Google Shape;505;p51">
            <a:extLst>
              <a:ext uri="{FF2B5EF4-FFF2-40B4-BE49-F238E27FC236}">
                <a16:creationId xmlns:a16="http://schemas.microsoft.com/office/drawing/2014/main" id="{E330EBA3-B7DE-4397-AC4F-4D34F82B0620}"/>
              </a:ext>
            </a:extLst>
          </p:cNvPr>
          <p:cNvSpPr/>
          <p:nvPr/>
        </p:nvSpPr>
        <p:spPr>
          <a:xfrm>
            <a:off x="5080375" y="3528925"/>
            <a:ext cx="723900" cy="626100"/>
          </a:xfrm>
          <a:prstGeom prst="triangle">
            <a:avLst>
              <a:gd name="adj" fmla="val 50000"/>
            </a:avLst>
          </a:prstGeom>
          <a:noFill/>
          <a:ln w="19050" cap="flat" cmpd="sng">
            <a:solidFill>
              <a:schemeClr val="accent2"/>
            </a:solidFill>
            <a:prstDash val="solid"/>
            <a:round/>
            <a:headEnd type="none" w="sm" len="sm"/>
            <a:tailEnd type="none" w="sm" len="sm"/>
          </a:ln>
        </p:spPr>
        <p:txBody>
          <a:bodyPr spcFirstLastPara="1" wrap="square" lIns="0" tIns="0" rIns="0" bIns="182875" anchor="ctr" anchorCtr="0">
            <a:noAutofit/>
          </a:bodyPr>
          <a:lstStyle/>
          <a:p>
            <a:pPr marL="0" lvl="0" indent="0" algn="ctr" rtl="0">
              <a:spcBef>
                <a:spcPts val="0"/>
              </a:spcBef>
              <a:spcAft>
                <a:spcPts val="0"/>
              </a:spcAft>
              <a:buClr>
                <a:schemeClr val="lt1"/>
              </a:buClr>
              <a:buSzPts val="1100"/>
              <a:buFont typeface="Arial"/>
              <a:buNone/>
            </a:pPr>
            <a:r>
              <a:rPr lang="en" sz="2200" dirty="0">
                <a:solidFill>
                  <a:schemeClr val="dk1"/>
                </a:solidFill>
                <a:latin typeface="DM Serif Display"/>
                <a:ea typeface="DM Serif Display"/>
                <a:cs typeface="DM Serif Display"/>
                <a:sym typeface="DM Serif Display"/>
              </a:rPr>
              <a:t>C</a:t>
            </a:r>
            <a:endParaRPr sz="2200" dirty="0"/>
          </a:p>
        </p:txBody>
      </p:sp>
      <p:cxnSp>
        <p:nvCxnSpPr>
          <p:cNvPr id="117" name="Google Shape;508;p51">
            <a:extLst>
              <a:ext uri="{FF2B5EF4-FFF2-40B4-BE49-F238E27FC236}">
                <a16:creationId xmlns:a16="http://schemas.microsoft.com/office/drawing/2014/main" id="{34C9BA22-AFD8-4FE0-8A91-8B193DD2F2A4}"/>
              </a:ext>
            </a:extLst>
          </p:cNvPr>
          <p:cNvCxnSpPr>
            <a:cxnSpLocks/>
            <a:endCxn id="116" idx="1"/>
          </p:cNvCxnSpPr>
          <p:nvPr/>
        </p:nvCxnSpPr>
        <p:spPr>
          <a:xfrm rot="16200000" flipH="1">
            <a:off x="3974652" y="2555277"/>
            <a:ext cx="1797738" cy="775658"/>
          </a:xfrm>
          <a:prstGeom prst="bentConnector2">
            <a:avLst/>
          </a:prstGeom>
          <a:noFill/>
          <a:ln w="19050" cap="flat" cmpd="sng">
            <a:solidFill>
              <a:schemeClr val="accent2"/>
            </a:solidFill>
            <a:prstDash val="solid"/>
            <a:round/>
            <a:headEnd type="none" w="med" len="med"/>
            <a:tailEnd type="none" w="med" len="med"/>
          </a:ln>
        </p:spPr>
      </p:cxnSp>
      <p:sp>
        <p:nvSpPr>
          <p:cNvPr id="118" name="Google Shape;511;p51">
            <a:extLst>
              <a:ext uri="{FF2B5EF4-FFF2-40B4-BE49-F238E27FC236}">
                <a16:creationId xmlns:a16="http://schemas.microsoft.com/office/drawing/2014/main" id="{ABB883A1-5B68-4C38-AAC3-907D31BA1897}"/>
              </a:ext>
            </a:extLst>
          </p:cNvPr>
          <p:cNvSpPr/>
          <p:nvPr/>
        </p:nvSpPr>
        <p:spPr>
          <a:xfrm>
            <a:off x="4389730" y="2909769"/>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12;p51">
            <a:extLst>
              <a:ext uri="{FF2B5EF4-FFF2-40B4-BE49-F238E27FC236}">
                <a16:creationId xmlns:a16="http://schemas.microsoft.com/office/drawing/2014/main" id="{D9A9AA04-A360-4C2B-8372-CCDF2AD88351}"/>
              </a:ext>
            </a:extLst>
          </p:cNvPr>
          <p:cNvSpPr/>
          <p:nvPr/>
        </p:nvSpPr>
        <p:spPr>
          <a:xfrm>
            <a:off x="4391155" y="3275758"/>
            <a:ext cx="192900" cy="166800"/>
          </a:xfrm>
          <a:prstGeom prst="triangle">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485;p51">
            <a:extLst>
              <a:ext uri="{FF2B5EF4-FFF2-40B4-BE49-F238E27FC236}">
                <a16:creationId xmlns:a16="http://schemas.microsoft.com/office/drawing/2014/main" id="{18EE5C86-52D8-420F-BF77-16D56118805D}"/>
              </a:ext>
            </a:extLst>
          </p:cNvPr>
          <p:cNvGrpSpPr/>
          <p:nvPr/>
        </p:nvGrpSpPr>
        <p:grpSpPr>
          <a:xfrm>
            <a:off x="4228024" y="1489203"/>
            <a:ext cx="515333" cy="555405"/>
            <a:chOff x="3555625" y="1536650"/>
            <a:chExt cx="540125" cy="582125"/>
          </a:xfrm>
          <a:solidFill>
            <a:schemeClr val="accent1"/>
          </a:solidFill>
        </p:grpSpPr>
        <p:sp>
          <p:nvSpPr>
            <p:cNvPr id="121" name="Google Shape;486;p51">
              <a:extLst>
                <a:ext uri="{FF2B5EF4-FFF2-40B4-BE49-F238E27FC236}">
                  <a16:creationId xmlns:a16="http://schemas.microsoft.com/office/drawing/2014/main" id="{3DA07650-9801-4F51-8B36-25AAC3D9432B}"/>
                </a:ext>
              </a:extLst>
            </p:cNvPr>
            <p:cNvSpPr/>
            <p:nvPr/>
          </p:nvSpPr>
          <p:spPr>
            <a:xfrm>
              <a:off x="3672800" y="1651325"/>
              <a:ext cx="303275" cy="467450"/>
            </a:xfrm>
            <a:custGeom>
              <a:avLst/>
              <a:gdLst/>
              <a:ahLst/>
              <a:cxnLst/>
              <a:rect l="l" t="t" r="r" b="b"/>
              <a:pathLst>
                <a:path w="12131" h="18698" extrusionOk="0">
                  <a:moveTo>
                    <a:pt x="6082" y="1050"/>
                  </a:moveTo>
                  <a:cubicBezTo>
                    <a:pt x="6143" y="1050"/>
                    <a:pt x="6205" y="1051"/>
                    <a:pt x="6266" y="1053"/>
                  </a:cubicBezTo>
                  <a:cubicBezTo>
                    <a:pt x="8998" y="1053"/>
                    <a:pt x="11279" y="3334"/>
                    <a:pt x="11279" y="6066"/>
                  </a:cubicBezTo>
                  <a:cubicBezTo>
                    <a:pt x="11279" y="8046"/>
                    <a:pt x="10251" y="9925"/>
                    <a:pt x="8672" y="11078"/>
                  </a:cubicBezTo>
                  <a:cubicBezTo>
                    <a:pt x="8472" y="11178"/>
                    <a:pt x="8472" y="11279"/>
                    <a:pt x="8472" y="11379"/>
                  </a:cubicBezTo>
                  <a:lnTo>
                    <a:pt x="8472" y="13584"/>
                  </a:lnTo>
                  <a:lnTo>
                    <a:pt x="3760" y="13584"/>
                  </a:lnTo>
                  <a:lnTo>
                    <a:pt x="3760" y="11379"/>
                  </a:lnTo>
                  <a:cubicBezTo>
                    <a:pt x="3760" y="11279"/>
                    <a:pt x="3660" y="11078"/>
                    <a:pt x="3560" y="11078"/>
                  </a:cubicBezTo>
                  <a:cubicBezTo>
                    <a:pt x="1880" y="9925"/>
                    <a:pt x="853" y="8046"/>
                    <a:pt x="853" y="6066"/>
                  </a:cubicBezTo>
                  <a:cubicBezTo>
                    <a:pt x="951" y="3294"/>
                    <a:pt x="3258" y="1050"/>
                    <a:pt x="6082" y="1050"/>
                  </a:cubicBezTo>
                  <a:close/>
                  <a:moveTo>
                    <a:pt x="8472" y="14512"/>
                  </a:moveTo>
                  <a:lnTo>
                    <a:pt x="8472" y="15665"/>
                  </a:lnTo>
                  <a:lnTo>
                    <a:pt x="3760" y="15665"/>
                  </a:lnTo>
                  <a:lnTo>
                    <a:pt x="3760" y="14512"/>
                  </a:lnTo>
                  <a:close/>
                  <a:moveTo>
                    <a:pt x="8046" y="16492"/>
                  </a:moveTo>
                  <a:lnTo>
                    <a:pt x="7118" y="17870"/>
                  </a:lnTo>
                  <a:lnTo>
                    <a:pt x="5013" y="17870"/>
                  </a:lnTo>
                  <a:lnTo>
                    <a:pt x="4086" y="16492"/>
                  </a:lnTo>
                  <a:close/>
                  <a:moveTo>
                    <a:pt x="6066" y="0"/>
                  </a:moveTo>
                  <a:cubicBezTo>
                    <a:pt x="2732" y="0"/>
                    <a:pt x="1" y="2707"/>
                    <a:pt x="1" y="6066"/>
                  </a:cubicBezTo>
                  <a:cubicBezTo>
                    <a:pt x="1" y="8246"/>
                    <a:pt x="1053" y="10351"/>
                    <a:pt x="2833" y="11604"/>
                  </a:cubicBezTo>
                  <a:lnTo>
                    <a:pt x="2833" y="16091"/>
                  </a:lnTo>
                  <a:cubicBezTo>
                    <a:pt x="2833" y="16091"/>
                    <a:pt x="2833" y="16191"/>
                    <a:pt x="2933" y="16191"/>
                  </a:cubicBezTo>
                  <a:lnTo>
                    <a:pt x="2933" y="16291"/>
                  </a:lnTo>
                  <a:lnTo>
                    <a:pt x="4387" y="18597"/>
                  </a:lnTo>
                  <a:cubicBezTo>
                    <a:pt x="4512" y="18697"/>
                    <a:pt x="4712" y="18697"/>
                    <a:pt x="4813" y="18697"/>
                  </a:cubicBezTo>
                  <a:lnTo>
                    <a:pt x="7319" y="18697"/>
                  </a:lnTo>
                  <a:cubicBezTo>
                    <a:pt x="7419" y="18697"/>
                    <a:pt x="7645" y="18697"/>
                    <a:pt x="7645" y="18597"/>
                  </a:cubicBezTo>
                  <a:lnTo>
                    <a:pt x="9199" y="16291"/>
                  </a:lnTo>
                  <a:lnTo>
                    <a:pt x="9199" y="16191"/>
                  </a:lnTo>
                  <a:lnTo>
                    <a:pt x="9299" y="16091"/>
                  </a:lnTo>
                  <a:lnTo>
                    <a:pt x="9299" y="11604"/>
                  </a:lnTo>
                  <a:cubicBezTo>
                    <a:pt x="11078" y="10351"/>
                    <a:pt x="12131" y="8246"/>
                    <a:pt x="12131" y="6066"/>
                  </a:cubicBezTo>
                  <a:cubicBezTo>
                    <a:pt x="12131" y="2707"/>
                    <a:pt x="9399" y="0"/>
                    <a:pt x="6066"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2" name="Google Shape;487;p51">
              <a:extLst>
                <a:ext uri="{FF2B5EF4-FFF2-40B4-BE49-F238E27FC236}">
                  <a16:creationId xmlns:a16="http://schemas.microsoft.com/office/drawing/2014/main" id="{D665CC6F-DC51-4EB4-9B54-BF3B4C0E6A61}"/>
                </a:ext>
              </a:extLst>
            </p:cNvPr>
            <p:cNvSpPr/>
            <p:nvPr/>
          </p:nvSpPr>
          <p:spPr>
            <a:xfrm>
              <a:off x="3819425" y="1700825"/>
              <a:ext cx="112175" cy="112175"/>
            </a:xfrm>
            <a:custGeom>
              <a:avLst/>
              <a:gdLst/>
              <a:ahLst/>
              <a:cxnLst/>
              <a:rect l="l" t="t" r="r" b="b"/>
              <a:pathLst>
                <a:path w="4487" h="4487" extrusionOk="0">
                  <a:moveTo>
                    <a:pt x="401" y="0"/>
                  </a:moveTo>
                  <a:cubicBezTo>
                    <a:pt x="201" y="0"/>
                    <a:pt x="0" y="226"/>
                    <a:pt x="0" y="426"/>
                  </a:cubicBezTo>
                  <a:cubicBezTo>
                    <a:pt x="0" y="627"/>
                    <a:pt x="201" y="852"/>
                    <a:pt x="401" y="852"/>
                  </a:cubicBezTo>
                  <a:cubicBezTo>
                    <a:pt x="2181" y="852"/>
                    <a:pt x="3659" y="2306"/>
                    <a:pt x="3659" y="4086"/>
                  </a:cubicBezTo>
                  <a:cubicBezTo>
                    <a:pt x="3659" y="4286"/>
                    <a:pt x="3860" y="4487"/>
                    <a:pt x="4060" y="4487"/>
                  </a:cubicBezTo>
                  <a:cubicBezTo>
                    <a:pt x="4286" y="4487"/>
                    <a:pt x="4487" y="4286"/>
                    <a:pt x="4487" y="4086"/>
                  </a:cubicBezTo>
                  <a:cubicBezTo>
                    <a:pt x="4487" y="1780"/>
                    <a:pt x="2707" y="0"/>
                    <a:pt x="401"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88;p51">
              <a:extLst>
                <a:ext uri="{FF2B5EF4-FFF2-40B4-BE49-F238E27FC236}">
                  <a16:creationId xmlns:a16="http://schemas.microsoft.com/office/drawing/2014/main" id="{025755BE-B693-499C-A53F-E268846F7B0C}"/>
                </a:ext>
              </a:extLst>
            </p:cNvPr>
            <p:cNvSpPr/>
            <p:nvPr/>
          </p:nvSpPr>
          <p:spPr>
            <a:xfrm>
              <a:off x="3555625" y="1792300"/>
              <a:ext cx="99025" cy="20700"/>
            </a:xfrm>
            <a:custGeom>
              <a:avLst/>
              <a:gdLst/>
              <a:ahLst/>
              <a:cxnLst/>
              <a:rect l="l" t="t" r="r" b="b"/>
              <a:pathLst>
                <a:path w="3961" h="828" extrusionOk="0">
                  <a:moveTo>
                    <a:pt x="427" y="0"/>
                  </a:moveTo>
                  <a:cubicBezTo>
                    <a:pt x="101" y="0"/>
                    <a:pt x="1" y="201"/>
                    <a:pt x="1" y="427"/>
                  </a:cubicBezTo>
                  <a:cubicBezTo>
                    <a:pt x="1" y="627"/>
                    <a:pt x="101" y="828"/>
                    <a:pt x="427" y="828"/>
                  </a:cubicBezTo>
                  <a:lnTo>
                    <a:pt x="3560" y="828"/>
                  </a:lnTo>
                  <a:cubicBezTo>
                    <a:pt x="3760" y="828"/>
                    <a:pt x="3961" y="627"/>
                    <a:pt x="3961" y="427"/>
                  </a:cubicBezTo>
                  <a:cubicBezTo>
                    <a:pt x="3961" y="201"/>
                    <a:pt x="3760" y="0"/>
                    <a:pt x="3560"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89;p51">
              <a:extLst>
                <a:ext uri="{FF2B5EF4-FFF2-40B4-BE49-F238E27FC236}">
                  <a16:creationId xmlns:a16="http://schemas.microsoft.com/office/drawing/2014/main" id="{7BA7E180-0734-4C0A-8FC8-0DFDCE424D91}"/>
                </a:ext>
              </a:extLst>
            </p:cNvPr>
            <p:cNvSpPr/>
            <p:nvPr/>
          </p:nvSpPr>
          <p:spPr>
            <a:xfrm>
              <a:off x="3996750" y="1792300"/>
              <a:ext cx="99000" cy="20700"/>
            </a:xfrm>
            <a:custGeom>
              <a:avLst/>
              <a:gdLst/>
              <a:ahLst/>
              <a:cxnLst/>
              <a:rect l="l" t="t" r="r" b="b"/>
              <a:pathLst>
                <a:path w="3960" h="828" extrusionOk="0">
                  <a:moveTo>
                    <a:pt x="426" y="0"/>
                  </a:moveTo>
                  <a:cubicBezTo>
                    <a:pt x="100" y="0"/>
                    <a:pt x="0" y="201"/>
                    <a:pt x="0" y="427"/>
                  </a:cubicBezTo>
                  <a:cubicBezTo>
                    <a:pt x="0" y="627"/>
                    <a:pt x="100" y="828"/>
                    <a:pt x="426" y="828"/>
                  </a:cubicBezTo>
                  <a:lnTo>
                    <a:pt x="3559" y="828"/>
                  </a:lnTo>
                  <a:cubicBezTo>
                    <a:pt x="3759" y="828"/>
                    <a:pt x="3960" y="627"/>
                    <a:pt x="3960" y="427"/>
                  </a:cubicBezTo>
                  <a:cubicBezTo>
                    <a:pt x="3960" y="201"/>
                    <a:pt x="3759" y="0"/>
                    <a:pt x="3559"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90;p51">
              <a:extLst>
                <a:ext uri="{FF2B5EF4-FFF2-40B4-BE49-F238E27FC236}">
                  <a16:creationId xmlns:a16="http://schemas.microsoft.com/office/drawing/2014/main" id="{E22D03EB-B00F-44F8-8BD2-F3C98DF15DB1}"/>
                </a:ext>
              </a:extLst>
            </p:cNvPr>
            <p:cNvSpPr/>
            <p:nvPr/>
          </p:nvSpPr>
          <p:spPr>
            <a:xfrm>
              <a:off x="3628950" y="1921025"/>
              <a:ext cx="80850" cy="76825"/>
            </a:xfrm>
            <a:custGeom>
              <a:avLst/>
              <a:gdLst/>
              <a:ahLst/>
              <a:cxnLst/>
              <a:rect l="l" t="t" r="r" b="b"/>
              <a:pathLst>
                <a:path w="3234" h="3073" extrusionOk="0">
                  <a:moveTo>
                    <a:pt x="2670" y="0"/>
                  </a:moveTo>
                  <a:cubicBezTo>
                    <a:pt x="2574" y="0"/>
                    <a:pt x="2471" y="24"/>
                    <a:pt x="2381" y="65"/>
                  </a:cubicBezTo>
                  <a:lnTo>
                    <a:pt x="201" y="2370"/>
                  </a:lnTo>
                  <a:cubicBezTo>
                    <a:pt x="0" y="2471"/>
                    <a:pt x="0" y="2796"/>
                    <a:pt x="100" y="2997"/>
                  </a:cubicBezTo>
                  <a:cubicBezTo>
                    <a:pt x="201" y="3047"/>
                    <a:pt x="332" y="3072"/>
                    <a:pt x="451" y="3072"/>
                  </a:cubicBezTo>
                  <a:cubicBezTo>
                    <a:pt x="570" y="3072"/>
                    <a:pt x="677" y="3047"/>
                    <a:pt x="727" y="2997"/>
                  </a:cubicBezTo>
                  <a:lnTo>
                    <a:pt x="827" y="2997"/>
                  </a:lnTo>
                  <a:lnTo>
                    <a:pt x="3008" y="691"/>
                  </a:lnTo>
                  <a:cubicBezTo>
                    <a:pt x="3233" y="591"/>
                    <a:pt x="3233" y="290"/>
                    <a:pt x="3008" y="190"/>
                  </a:cubicBezTo>
                  <a:cubicBezTo>
                    <a:pt x="2948" y="55"/>
                    <a:pt x="2815" y="0"/>
                    <a:pt x="2670"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91;p51">
              <a:extLst>
                <a:ext uri="{FF2B5EF4-FFF2-40B4-BE49-F238E27FC236}">
                  <a16:creationId xmlns:a16="http://schemas.microsoft.com/office/drawing/2014/main" id="{9DC54E88-4113-47EC-9595-9E95FFE171CE}"/>
                </a:ext>
              </a:extLst>
            </p:cNvPr>
            <p:cNvSpPr/>
            <p:nvPr/>
          </p:nvSpPr>
          <p:spPr>
            <a:xfrm>
              <a:off x="3942225" y="1610125"/>
              <a:ext cx="78350" cy="75050"/>
            </a:xfrm>
            <a:custGeom>
              <a:avLst/>
              <a:gdLst/>
              <a:ahLst/>
              <a:cxnLst/>
              <a:rect l="l" t="t" r="r" b="b"/>
              <a:pathLst>
                <a:path w="3134" h="3002" extrusionOk="0">
                  <a:moveTo>
                    <a:pt x="2617" y="0"/>
                  </a:moveTo>
                  <a:cubicBezTo>
                    <a:pt x="2526" y="0"/>
                    <a:pt x="2444" y="32"/>
                    <a:pt x="2382" y="94"/>
                  </a:cubicBezTo>
                  <a:lnTo>
                    <a:pt x="101" y="2275"/>
                  </a:lnTo>
                  <a:cubicBezTo>
                    <a:pt x="1" y="2475"/>
                    <a:pt x="1" y="2701"/>
                    <a:pt x="101" y="2901"/>
                  </a:cubicBezTo>
                  <a:cubicBezTo>
                    <a:pt x="201" y="3002"/>
                    <a:pt x="301" y="3002"/>
                    <a:pt x="402" y="3002"/>
                  </a:cubicBezTo>
                  <a:cubicBezTo>
                    <a:pt x="502" y="3002"/>
                    <a:pt x="727" y="3002"/>
                    <a:pt x="727" y="2901"/>
                  </a:cubicBezTo>
                  <a:lnTo>
                    <a:pt x="2908" y="721"/>
                  </a:lnTo>
                  <a:cubicBezTo>
                    <a:pt x="3133" y="495"/>
                    <a:pt x="3133" y="195"/>
                    <a:pt x="2908" y="94"/>
                  </a:cubicBezTo>
                  <a:cubicBezTo>
                    <a:pt x="2808" y="32"/>
                    <a:pt x="2707" y="0"/>
                    <a:pt x="2617"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92;p51">
              <a:extLst>
                <a:ext uri="{FF2B5EF4-FFF2-40B4-BE49-F238E27FC236}">
                  <a16:creationId xmlns:a16="http://schemas.microsoft.com/office/drawing/2014/main" id="{233AB051-2A39-4CDD-9E3B-CCB9D9E57392}"/>
                </a:ext>
              </a:extLst>
            </p:cNvPr>
            <p:cNvSpPr/>
            <p:nvPr/>
          </p:nvSpPr>
          <p:spPr>
            <a:xfrm>
              <a:off x="3942225" y="1920750"/>
              <a:ext cx="80850" cy="77950"/>
            </a:xfrm>
            <a:custGeom>
              <a:avLst/>
              <a:gdLst/>
              <a:ahLst/>
              <a:cxnLst/>
              <a:rect l="l" t="t" r="r" b="b"/>
              <a:pathLst>
                <a:path w="3234" h="3118" extrusionOk="0">
                  <a:moveTo>
                    <a:pt x="452" y="0"/>
                  </a:moveTo>
                  <a:cubicBezTo>
                    <a:pt x="333" y="0"/>
                    <a:pt x="201" y="25"/>
                    <a:pt x="101" y="76"/>
                  </a:cubicBezTo>
                  <a:cubicBezTo>
                    <a:pt x="1" y="201"/>
                    <a:pt x="1" y="502"/>
                    <a:pt x="101" y="702"/>
                  </a:cubicBezTo>
                  <a:lnTo>
                    <a:pt x="2382" y="2908"/>
                  </a:lnTo>
                  <a:cubicBezTo>
                    <a:pt x="2459" y="3032"/>
                    <a:pt x="2603" y="3117"/>
                    <a:pt x="2726" y="3117"/>
                  </a:cubicBezTo>
                  <a:cubicBezTo>
                    <a:pt x="2802" y="3117"/>
                    <a:pt x="2870" y="3084"/>
                    <a:pt x="2908" y="3008"/>
                  </a:cubicBezTo>
                  <a:cubicBezTo>
                    <a:pt x="3133" y="2908"/>
                    <a:pt x="3234" y="2582"/>
                    <a:pt x="3008" y="2482"/>
                  </a:cubicBezTo>
                  <a:lnTo>
                    <a:pt x="2908" y="2381"/>
                  </a:lnTo>
                  <a:lnTo>
                    <a:pt x="727" y="76"/>
                  </a:lnTo>
                  <a:cubicBezTo>
                    <a:pt x="677" y="25"/>
                    <a:pt x="571" y="0"/>
                    <a:pt x="452"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93;p51">
              <a:extLst>
                <a:ext uri="{FF2B5EF4-FFF2-40B4-BE49-F238E27FC236}">
                  <a16:creationId xmlns:a16="http://schemas.microsoft.com/office/drawing/2014/main" id="{C9242B7B-D2BE-4E90-AC8F-DD32BAFCBEE8}"/>
                </a:ext>
              </a:extLst>
            </p:cNvPr>
            <p:cNvSpPr/>
            <p:nvPr/>
          </p:nvSpPr>
          <p:spPr>
            <a:xfrm>
              <a:off x="3631450" y="1609125"/>
              <a:ext cx="75850" cy="75200"/>
            </a:xfrm>
            <a:custGeom>
              <a:avLst/>
              <a:gdLst/>
              <a:ahLst/>
              <a:cxnLst/>
              <a:rect l="l" t="t" r="r" b="b"/>
              <a:pathLst>
                <a:path w="3034" h="3008" extrusionOk="0">
                  <a:moveTo>
                    <a:pt x="425" y="0"/>
                  </a:moveTo>
                  <a:cubicBezTo>
                    <a:pt x="287" y="0"/>
                    <a:pt x="158" y="63"/>
                    <a:pt x="101" y="134"/>
                  </a:cubicBezTo>
                  <a:cubicBezTo>
                    <a:pt x="0" y="335"/>
                    <a:pt x="0" y="535"/>
                    <a:pt x="101" y="761"/>
                  </a:cubicBezTo>
                  <a:lnTo>
                    <a:pt x="2281" y="2941"/>
                  </a:lnTo>
                  <a:cubicBezTo>
                    <a:pt x="2375" y="2983"/>
                    <a:pt x="2464" y="3007"/>
                    <a:pt x="2550" y="3007"/>
                  </a:cubicBezTo>
                  <a:cubicBezTo>
                    <a:pt x="2673" y="3007"/>
                    <a:pt x="2790" y="2959"/>
                    <a:pt x="2908" y="2841"/>
                  </a:cubicBezTo>
                  <a:cubicBezTo>
                    <a:pt x="3033" y="2741"/>
                    <a:pt x="3033" y="2515"/>
                    <a:pt x="2908" y="2315"/>
                  </a:cubicBezTo>
                  <a:lnTo>
                    <a:pt x="727" y="134"/>
                  </a:lnTo>
                  <a:cubicBezTo>
                    <a:pt x="641" y="37"/>
                    <a:pt x="530" y="0"/>
                    <a:pt x="425"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94;p51">
              <a:extLst>
                <a:ext uri="{FF2B5EF4-FFF2-40B4-BE49-F238E27FC236}">
                  <a16:creationId xmlns:a16="http://schemas.microsoft.com/office/drawing/2014/main" id="{A01EE1DA-07BB-4A86-8121-06284559A565}"/>
                </a:ext>
              </a:extLst>
            </p:cNvPr>
            <p:cNvSpPr/>
            <p:nvPr/>
          </p:nvSpPr>
          <p:spPr>
            <a:xfrm>
              <a:off x="3813775" y="1536650"/>
              <a:ext cx="21325" cy="99025"/>
            </a:xfrm>
            <a:custGeom>
              <a:avLst/>
              <a:gdLst/>
              <a:ahLst/>
              <a:cxnLst/>
              <a:rect l="l" t="t" r="r" b="b"/>
              <a:pathLst>
                <a:path w="853" h="3961" extrusionOk="0">
                  <a:moveTo>
                    <a:pt x="427" y="1"/>
                  </a:moveTo>
                  <a:cubicBezTo>
                    <a:pt x="226" y="1"/>
                    <a:pt x="1" y="201"/>
                    <a:pt x="1" y="402"/>
                  </a:cubicBezTo>
                  <a:lnTo>
                    <a:pt x="1" y="3535"/>
                  </a:lnTo>
                  <a:cubicBezTo>
                    <a:pt x="1" y="3760"/>
                    <a:pt x="226" y="3961"/>
                    <a:pt x="427" y="3961"/>
                  </a:cubicBezTo>
                  <a:cubicBezTo>
                    <a:pt x="627" y="3961"/>
                    <a:pt x="853" y="3760"/>
                    <a:pt x="853" y="3535"/>
                  </a:cubicBezTo>
                  <a:lnTo>
                    <a:pt x="853" y="402"/>
                  </a:lnTo>
                  <a:cubicBezTo>
                    <a:pt x="853" y="201"/>
                    <a:pt x="627" y="1"/>
                    <a:pt x="427" y="1"/>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511;p51">
            <a:extLst>
              <a:ext uri="{FF2B5EF4-FFF2-40B4-BE49-F238E27FC236}">
                <a16:creationId xmlns:a16="http://schemas.microsoft.com/office/drawing/2014/main" id="{2F743CB3-1AE8-495D-BFFF-86E50780F6E8}"/>
              </a:ext>
            </a:extLst>
          </p:cNvPr>
          <p:cNvSpPr/>
          <p:nvPr/>
        </p:nvSpPr>
        <p:spPr>
          <a:xfrm>
            <a:off x="4389242" y="2554050"/>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81;p51">
            <a:extLst>
              <a:ext uri="{FF2B5EF4-FFF2-40B4-BE49-F238E27FC236}">
                <a16:creationId xmlns:a16="http://schemas.microsoft.com/office/drawing/2014/main" id="{5F00AE54-D5CE-402C-8552-A50346BD4E51}"/>
              </a:ext>
            </a:extLst>
          </p:cNvPr>
          <p:cNvSpPr/>
          <p:nvPr/>
        </p:nvSpPr>
        <p:spPr>
          <a:xfrm>
            <a:off x="6549163" y="2208755"/>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00;p51">
            <a:extLst>
              <a:ext uri="{FF2B5EF4-FFF2-40B4-BE49-F238E27FC236}">
                <a16:creationId xmlns:a16="http://schemas.microsoft.com/office/drawing/2014/main" id="{2A19CD7F-3029-411C-81DD-320248779486}"/>
              </a:ext>
            </a:extLst>
          </p:cNvPr>
          <p:cNvSpPr/>
          <p:nvPr/>
        </p:nvSpPr>
        <p:spPr>
          <a:xfrm>
            <a:off x="506340" y="2401447"/>
            <a:ext cx="1596871" cy="678297"/>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dk1"/>
                </a:solidFill>
                <a:latin typeface="Didact Gothic"/>
                <a:sym typeface="Didact Gothic"/>
              </a:rPr>
              <a:t>We made the choice to upgrade the search engine you asked for by adding a filter system, which allow to filter by location salary and more </a:t>
            </a:r>
            <a:endParaRPr lang="en-GB" dirty="0">
              <a:solidFill>
                <a:schemeClr val="dk1"/>
              </a:solidFill>
              <a:latin typeface="Didact Gothic"/>
              <a:ea typeface="Didact Gothic"/>
              <a:cs typeface="Didact Gothic"/>
              <a:sym typeface="Didact Gothic"/>
            </a:endParaRPr>
          </a:p>
        </p:txBody>
      </p:sp>
      <p:sp>
        <p:nvSpPr>
          <p:cNvPr id="133" name="Google Shape;505;p51">
            <a:extLst>
              <a:ext uri="{FF2B5EF4-FFF2-40B4-BE49-F238E27FC236}">
                <a16:creationId xmlns:a16="http://schemas.microsoft.com/office/drawing/2014/main" id="{6C7BC439-105F-4157-B4BE-7CDC488A6C4E}"/>
              </a:ext>
            </a:extLst>
          </p:cNvPr>
          <p:cNvSpPr/>
          <p:nvPr/>
        </p:nvSpPr>
        <p:spPr>
          <a:xfrm>
            <a:off x="7239375" y="3532100"/>
            <a:ext cx="723900" cy="626100"/>
          </a:xfrm>
          <a:prstGeom prst="triangle">
            <a:avLst>
              <a:gd name="adj" fmla="val 50000"/>
            </a:avLst>
          </a:prstGeom>
          <a:noFill/>
          <a:ln w="19050" cap="flat" cmpd="sng">
            <a:solidFill>
              <a:schemeClr val="accent2"/>
            </a:solidFill>
            <a:prstDash val="solid"/>
            <a:round/>
            <a:headEnd type="none" w="sm" len="sm"/>
            <a:tailEnd type="none" w="sm" len="sm"/>
          </a:ln>
        </p:spPr>
        <p:txBody>
          <a:bodyPr spcFirstLastPara="1" wrap="square" lIns="0" tIns="0" rIns="0" bIns="182875" anchor="ctr" anchorCtr="0">
            <a:noAutofit/>
          </a:bodyPr>
          <a:lstStyle/>
          <a:p>
            <a:pPr marL="0" lvl="0" indent="0" algn="ctr" rtl="0">
              <a:spcBef>
                <a:spcPts val="0"/>
              </a:spcBef>
              <a:spcAft>
                <a:spcPts val="0"/>
              </a:spcAft>
              <a:buClr>
                <a:schemeClr val="lt1"/>
              </a:buClr>
              <a:buSzPts val="1100"/>
              <a:buFont typeface="Arial"/>
              <a:buNone/>
            </a:pPr>
            <a:r>
              <a:rPr lang="en" sz="2200" dirty="0">
                <a:solidFill>
                  <a:schemeClr val="dk1"/>
                </a:solidFill>
                <a:latin typeface="DM Serif Display"/>
                <a:ea typeface="DM Serif Display"/>
                <a:cs typeface="DM Serif Display"/>
                <a:sym typeface="DM Serif Display"/>
              </a:rPr>
              <a:t>D</a:t>
            </a:r>
            <a:endParaRPr sz="2200" dirty="0"/>
          </a:p>
        </p:txBody>
      </p:sp>
      <p:cxnSp>
        <p:nvCxnSpPr>
          <p:cNvPr id="134" name="Google Shape;508;p51">
            <a:extLst>
              <a:ext uri="{FF2B5EF4-FFF2-40B4-BE49-F238E27FC236}">
                <a16:creationId xmlns:a16="http://schemas.microsoft.com/office/drawing/2014/main" id="{1E2A408D-20F0-420E-9837-EC83EBFD4A3C}"/>
              </a:ext>
            </a:extLst>
          </p:cNvPr>
          <p:cNvCxnSpPr>
            <a:cxnSpLocks/>
          </p:cNvCxnSpPr>
          <p:nvPr/>
        </p:nvCxnSpPr>
        <p:spPr>
          <a:xfrm rot="16200000" flipH="1">
            <a:off x="6133652" y="2538702"/>
            <a:ext cx="1797738" cy="775658"/>
          </a:xfrm>
          <a:prstGeom prst="bentConnector2">
            <a:avLst/>
          </a:prstGeom>
          <a:noFill/>
          <a:ln w="19050" cap="flat" cmpd="sng">
            <a:solidFill>
              <a:schemeClr val="accent2"/>
            </a:solidFill>
            <a:prstDash val="solid"/>
            <a:round/>
            <a:headEnd type="none" w="med" len="med"/>
            <a:tailEnd type="none" w="med" len="med"/>
          </a:ln>
        </p:spPr>
      </p:cxnSp>
      <p:sp>
        <p:nvSpPr>
          <p:cNvPr id="135" name="Google Shape;511;p51">
            <a:extLst>
              <a:ext uri="{FF2B5EF4-FFF2-40B4-BE49-F238E27FC236}">
                <a16:creationId xmlns:a16="http://schemas.microsoft.com/office/drawing/2014/main" id="{828F5D65-A414-4C22-A30A-FE6B52AD3B07}"/>
              </a:ext>
            </a:extLst>
          </p:cNvPr>
          <p:cNvSpPr/>
          <p:nvPr/>
        </p:nvSpPr>
        <p:spPr>
          <a:xfrm>
            <a:off x="6548730" y="2912944"/>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12;p51">
            <a:extLst>
              <a:ext uri="{FF2B5EF4-FFF2-40B4-BE49-F238E27FC236}">
                <a16:creationId xmlns:a16="http://schemas.microsoft.com/office/drawing/2014/main" id="{402103AB-B917-4066-B3C0-891EB210E03B}"/>
              </a:ext>
            </a:extLst>
          </p:cNvPr>
          <p:cNvSpPr/>
          <p:nvPr/>
        </p:nvSpPr>
        <p:spPr>
          <a:xfrm>
            <a:off x="6550155" y="3278933"/>
            <a:ext cx="192900" cy="166800"/>
          </a:xfrm>
          <a:prstGeom prst="triangle">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485;p51">
            <a:extLst>
              <a:ext uri="{FF2B5EF4-FFF2-40B4-BE49-F238E27FC236}">
                <a16:creationId xmlns:a16="http://schemas.microsoft.com/office/drawing/2014/main" id="{F7FF020A-B1B0-4BC4-9B96-771ACC22CF72}"/>
              </a:ext>
            </a:extLst>
          </p:cNvPr>
          <p:cNvGrpSpPr/>
          <p:nvPr/>
        </p:nvGrpSpPr>
        <p:grpSpPr>
          <a:xfrm>
            <a:off x="6387024" y="1492378"/>
            <a:ext cx="515333" cy="555405"/>
            <a:chOff x="3555625" y="1536650"/>
            <a:chExt cx="540125" cy="582125"/>
          </a:xfrm>
          <a:solidFill>
            <a:schemeClr val="accent1"/>
          </a:solidFill>
        </p:grpSpPr>
        <p:sp>
          <p:nvSpPr>
            <p:cNvPr id="138" name="Google Shape;486;p51">
              <a:extLst>
                <a:ext uri="{FF2B5EF4-FFF2-40B4-BE49-F238E27FC236}">
                  <a16:creationId xmlns:a16="http://schemas.microsoft.com/office/drawing/2014/main" id="{5458B410-F50B-45BE-9B44-8C4B72B0BE83}"/>
                </a:ext>
              </a:extLst>
            </p:cNvPr>
            <p:cNvSpPr/>
            <p:nvPr/>
          </p:nvSpPr>
          <p:spPr>
            <a:xfrm>
              <a:off x="3672800" y="1651325"/>
              <a:ext cx="303275" cy="467450"/>
            </a:xfrm>
            <a:custGeom>
              <a:avLst/>
              <a:gdLst/>
              <a:ahLst/>
              <a:cxnLst/>
              <a:rect l="l" t="t" r="r" b="b"/>
              <a:pathLst>
                <a:path w="12131" h="18698" extrusionOk="0">
                  <a:moveTo>
                    <a:pt x="6082" y="1050"/>
                  </a:moveTo>
                  <a:cubicBezTo>
                    <a:pt x="6143" y="1050"/>
                    <a:pt x="6205" y="1051"/>
                    <a:pt x="6266" y="1053"/>
                  </a:cubicBezTo>
                  <a:cubicBezTo>
                    <a:pt x="8998" y="1053"/>
                    <a:pt x="11279" y="3334"/>
                    <a:pt x="11279" y="6066"/>
                  </a:cubicBezTo>
                  <a:cubicBezTo>
                    <a:pt x="11279" y="8046"/>
                    <a:pt x="10251" y="9925"/>
                    <a:pt x="8672" y="11078"/>
                  </a:cubicBezTo>
                  <a:cubicBezTo>
                    <a:pt x="8472" y="11178"/>
                    <a:pt x="8472" y="11279"/>
                    <a:pt x="8472" y="11379"/>
                  </a:cubicBezTo>
                  <a:lnTo>
                    <a:pt x="8472" y="13584"/>
                  </a:lnTo>
                  <a:lnTo>
                    <a:pt x="3760" y="13584"/>
                  </a:lnTo>
                  <a:lnTo>
                    <a:pt x="3760" y="11379"/>
                  </a:lnTo>
                  <a:cubicBezTo>
                    <a:pt x="3760" y="11279"/>
                    <a:pt x="3660" y="11078"/>
                    <a:pt x="3560" y="11078"/>
                  </a:cubicBezTo>
                  <a:cubicBezTo>
                    <a:pt x="1880" y="9925"/>
                    <a:pt x="853" y="8046"/>
                    <a:pt x="853" y="6066"/>
                  </a:cubicBezTo>
                  <a:cubicBezTo>
                    <a:pt x="951" y="3294"/>
                    <a:pt x="3258" y="1050"/>
                    <a:pt x="6082" y="1050"/>
                  </a:cubicBezTo>
                  <a:close/>
                  <a:moveTo>
                    <a:pt x="8472" y="14512"/>
                  </a:moveTo>
                  <a:lnTo>
                    <a:pt x="8472" y="15665"/>
                  </a:lnTo>
                  <a:lnTo>
                    <a:pt x="3760" y="15665"/>
                  </a:lnTo>
                  <a:lnTo>
                    <a:pt x="3760" y="14512"/>
                  </a:lnTo>
                  <a:close/>
                  <a:moveTo>
                    <a:pt x="8046" y="16492"/>
                  </a:moveTo>
                  <a:lnTo>
                    <a:pt x="7118" y="17870"/>
                  </a:lnTo>
                  <a:lnTo>
                    <a:pt x="5013" y="17870"/>
                  </a:lnTo>
                  <a:lnTo>
                    <a:pt x="4086" y="16492"/>
                  </a:lnTo>
                  <a:close/>
                  <a:moveTo>
                    <a:pt x="6066" y="0"/>
                  </a:moveTo>
                  <a:cubicBezTo>
                    <a:pt x="2732" y="0"/>
                    <a:pt x="1" y="2707"/>
                    <a:pt x="1" y="6066"/>
                  </a:cubicBezTo>
                  <a:cubicBezTo>
                    <a:pt x="1" y="8246"/>
                    <a:pt x="1053" y="10351"/>
                    <a:pt x="2833" y="11604"/>
                  </a:cubicBezTo>
                  <a:lnTo>
                    <a:pt x="2833" y="16091"/>
                  </a:lnTo>
                  <a:cubicBezTo>
                    <a:pt x="2833" y="16091"/>
                    <a:pt x="2833" y="16191"/>
                    <a:pt x="2933" y="16191"/>
                  </a:cubicBezTo>
                  <a:lnTo>
                    <a:pt x="2933" y="16291"/>
                  </a:lnTo>
                  <a:lnTo>
                    <a:pt x="4387" y="18597"/>
                  </a:lnTo>
                  <a:cubicBezTo>
                    <a:pt x="4512" y="18697"/>
                    <a:pt x="4712" y="18697"/>
                    <a:pt x="4813" y="18697"/>
                  </a:cubicBezTo>
                  <a:lnTo>
                    <a:pt x="7319" y="18697"/>
                  </a:lnTo>
                  <a:cubicBezTo>
                    <a:pt x="7419" y="18697"/>
                    <a:pt x="7645" y="18697"/>
                    <a:pt x="7645" y="18597"/>
                  </a:cubicBezTo>
                  <a:lnTo>
                    <a:pt x="9199" y="16291"/>
                  </a:lnTo>
                  <a:lnTo>
                    <a:pt x="9199" y="16191"/>
                  </a:lnTo>
                  <a:lnTo>
                    <a:pt x="9299" y="16091"/>
                  </a:lnTo>
                  <a:lnTo>
                    <a:pt x="9299" y="11604"/>
                  </a:lnTo>
                  <a:cubicBezTo>
                    <a:pt x="11078" y="10351"/>
                    <a:pt x="12131" y="8246"/>
                    <a:pt x="12131" y="6066"/>
                  </a:cubicBezTo>
                  <a:cubicBezTo>
                    <a:pt x="12131" y="2707"/>
                    <a:pt x="9399" y="0"/>
                    <a:pt x="6066"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9" name="Google Shape;487;p51">
              <a:extLst>
                <a:ext uri="{FF2B5EF4-FFF2-40B4-BE49-F238E27FC236}">
                  <a16:creationId xmlns:a16="http://schemas.microsoft.com/office/drawing/2014/main" id="{2C6FBEC2-D096-4D2C-9031-2FE2C4A78CDA}"/>
                </a:ext>
              </a:extLst>
            </p:cNvPr>
            <p:cNvSpPr/>
            <p:nvPr/>
          </p:nvSpPr>
          <p:spPr>
            <a:xfrm>
              <a:off x="3819425" y="1700825"/>
              <a:ext cx="112175" cy="112175"/>
            </a:xfrm>
            <a:custGeom>
              <a:avLst/>
              <a:gdLst/>
              <a:ahLst/>
              <a:cxnLst/>
              <a:rect l="l" t="t" r="r" b="b"/>
              <a:pathLst>
                <a:path w="4487" h="4487" extrusionOk="0">
                  <a:moveTo>
                    <a:pt x="401" y="0"/>
                  </a:moveTo>
                  <a:cubicBezTo>
                    <a:pt x="201" y="0"/>
                    <a:pt x="0" y="226"/>
                    <a:pt x="0" y="426"/>
                  </a:cubicBezTo>
                  <a:cubicBezTo>
                    <a:pt x="0" y="627"/>
                    <a:pt x="201" y="852"/>
                    <a:pt x="401" y="852"/>
                  </a:cubicBezTo>
                  <a:cubicBezTo>
                    <a:pt x="2181" y="852"/>
                    <a:pt x="3659" y="2306"/>
                    <a:pt x="3659" y="4086"/>
                  </a:cubicBezTo>
                  <a:cubicBezTo>
                    <a:pt x="3659" y="4286"/>
                    <a:pt x="3860" y="4487"/>
                    <a:pt x="4060" y="4487"/>
                  </a:cubicBezTo>
                  <a:cubicBezTo>
                    <a:pt x="4286" y="4487"/>
                    <a:pt x="4487" y="4286"/>
                    <a:pt x="4487" y="4086"/>
                  </a:cubicBezTo>
                  <a:cubicBezTo>
                    <a:pt x="4487" y="1780"/>
                    <a:pt x="2707" y="0"/>
                    <a:pt x="401"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88;p51">
              <a:extLst>
                <a:ext uri="{FF2B5EF4-FFF2-40B4-BE49-F238E27FC236}">
                  <a16:creationId xmlns:a16="http://schemas.microsoft.com/office/drawing/2014/main" id="{640D7C4C-D72B-4DE5-AE78-4964D99D9752}"/>
                </a:ext>
              </a:extLst>
            </p:cNvPr>
            <p:cNvSpPr/>
            <p:nvPr/>
          </p:nvSpPr>
          <p:spPr>
            <a:xfrm>
              <a:off x="3555625" y="1792300"/>
              <a:ext cx="99025" cy="20700"/>
            </a:xfrm>
            <a:custGeom>
              <a:avLst/>
              <a:gdLst/>
              <a:ahLst/>
              <a:cxnLst/>
              <a:rect l="l" t="t" r="r" b="b"/>
              <a:pathLst>
                <a:path w="3961" h="828" extrusionOk="0">
                  <a:moveTo>
                    <a:pt x="427" y="0"/>
                  </a:moveTo>
                  <a:cubicBezTo>
                    <a:pt x="101" y="0"/>
                    <a:pt x="1" y="201"/>
                    <a:pt x="1" y="427"/>
                  </a:cubicBezTo>
                  <a:cubicBezTo>
                    <a:pt x="1" y="627"/>
                    <a:pt x="101" y="828"/>
                    <a:pt x="427" y="828"/>
                  </a:cubicBezTo>
                  <a:lnTo>
                    <a:pt x="3560" y="828"/>
                  </a:lnTo>
                  <a:cubicBezTo>
                    <a:pt x="3760" y="828"/>
                    <a:pt x="3961" y="627"/>
                    <a:pt x="3961" y="427"/>
                  </a:cubicBezTo>
                  <a:cubicBezTo>
                    <a:pt x="3961" y="201"/>
                    <a:pt x="3760" y="0"/>
                    <a:pt x="3560"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89;p51">
              <a:extLst>
                <a:ext uri="{FF2B5EF4-FFF2-40B4-BE49-F238E27FC236}">
                  <a16:creationId xmlns:a16="http://schemas.microsoft.com/office/drawing/2014/main" id="{BBCA286A-BB23-4593-AAF1-DE194FA6FA11}"/>
                </a:ext>
              </a:extLst>
            </p:cNvPr>
            <p:cNvSpPr/>
            <p:nvPr/>
          </p:nvSpPr>
          <p:spPr>
            <a:xfrm>
              <a:off x="3996750" y="1792300"/>
              <a:ext cx="99000" cy="20700"/>
            </a:xfrm>
            <a:custGeom>
              <a:avLst/>
              <a:gdLst/>
              <a:ahLst/>
              <a:cxnLst/>
              <a:rect l="l" t="t" r="r" b="b"/>
              <a:pathLst>
                <a:path w="3960" h="828" extrusionOk="0">
                  <a:moveTo>
                    <a:pt x="426" y="0"/>
                  </a:moveTo>
                  <a:cubicBezTo>
                    <a:pt x="100" y="0"/>
                    <a:pt x="0" y="201"/>
                    <a:pt x="0" y="427"/>
                  </a:cubicBezTo>
                  <a:cubicBezTo>
                    <a:pt x="0" y="627"/>
                    <a:pt x="100" y="828"/>
                    <a:pt x="426" y="828"/>
                  </a:cubicBezTo>
                  <a:lnTo>
                    <a:pt x="3559" y="828"/>
                  </a:lnTo>
                  <a:cubicBezTo>
                    <a:pt x="3759" y="828"/>
                    <a:pt x="3960" y="627"/>
                    <a:pt x="3960" y="427"/>
                  </a:cubicBezTo>
                  <a:cubicBezTo>
                    <a:pt x="3960" y="201"/>
                    <a:pt x="3759" y="0"/>
                    <a:pt x="3559"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90;p51">
              <a:extLst>
                <a:ext uri="{FF2B5EF4-FFF2-40B4-BE49-F238E27FC236}">
                  <a16:creationId xmlns:a16="http://schemas.microsoft.com/office/drawing/2014/main" id="{6C967206-B492-4600-88F0-7CC7646C2833}"/>
                </a:ext>
              </a:extLst>
            </p:cNvPr>
            <p:cNvSpPr/>
            <p:nvPr/>
          </p:nvSpPr>
          <p:spPr>
            <a:xfrm>
              <a:off x="3628950" y="1921025"/>
              <a:ext cx="80850" cy="76825"/>
            </a:xfrm>
            <a:custGeom>
              <a:avLst/>
              <a:gdLst/>
              <a:ahLst/>
              <a:cxnLst/>
              <a:rect l="l" t="t" r="r" b="b"/>
              <a:pathLst>
                <a:path w="3234" h="3073" extrusionOk="0">
                  <a:moveTo>
                    <a:pt x="2670" y="0"/>
                  </a:moveTo>
                  <a:cubicBezTo>
                    <a:pt x="2574" y="0"/>
                    <a:pt x="2471" y="24"/>
                    <a:pt x="2381" y="65"/>
                  </a:cubicBezTo>
                  <a:lnTo>
                    <a:pt x="201" y="2370"/>
                  </a:lnTo>
                  <a:cubicBezTo>
                    <a:pt x="0" y="2471"/>
                    <a:pt x="0" y="2796"/>
                    <a:pt x="100" y="2997"/>
                  </a:cubicBezTo>
                  <a:cubicBezTo>
                    <a:pt x="201" y="3047"/>
                    <a:pt x="332" y="3072"/>
                    <a:pt x="451" y="3072"/>
                  </a:cubicBezTo>
                  <a:cubicBezTo>
                    <a:pt x="570" y="3072"/>
                    <a:pt x="677" y="3047"/>
                    <a:pt x="727" y="2997"/>
                  </a:cubicBezTo>
                  <a:lnTo>
                    <a:pt x="827" y="2997"/>
                  </a:lnTo>
                  <a:lnTo>
                    <a:pt x="3008" y="691"/>
                  </a:lnTo>
                  <a:cubicBezTo>
                    <a:pt x="3233" y="591"/>
                    <a:pt x="3233" y="290"/>
                    <a:pt x="3008" y="190"/>
                  </a:cubicBezTo>
                  <a:cubicBezTo>
                    <a:pt x="2948" y="55"/>
                    <a:pt x="2815" y="0"/>
                    <a:pt x="2670"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91;p51">
              <a:extLst>
                <a:ext uri="{FF2B5EF4-FFF2-40B4-BE49-F238E27FC236}">
                  <a16:creationId xmlns:a16="http://schemas.microsoft.com/office/drawing/2014/main" id="{61136D80-59CC-43C1-B36C-DCFA3B38BFD8}"/>
                </a:ext>
              </a:extLst>
            </p:cNvPr>
            <p:cNvSpPr/>
            <p:nvPr/>
          </p:nvSpPr>
          <p:spPr>
            <a:xfrm>
              <a:off x="3942225" y="1610125"/>
              <a:ext cx="78350" cy="75050"/>
            </a:xfrm>
            <a:custGeom>
              <a:avLst/>
              <a:gdLst/>
              <a:ahLst/>
              <a:cxnLst/>
              <a:rect l="l" t="t" r="r" b="b"/>
              <a:pathLst>
                <a:path w="3134" h="3002" extrusionOk="0">
                  <a:moveTo>
                    <a:pt x="2617" y="0"/>
                  </a:moveTo>
                  <a:cubicBezTo>
                    <a:pt x="2526" y="0"/>
                    <a:pt x="2444" y="32"/>
                    <a:pt x="2382" y="94"/>
                  </a:cubicBezTo>
                  <a:lnTo>
                    <a:pt x="101" y="2275"/>
                  </a:lnTo>
                  <a:cubicBezTo>
                    <a:pt x="1" y="2475"/>
                    <a:pt x="1" y="2701"/>
                    <a:pt x="101" y="2901"/>
                  </a:cubicBezTo>
                  <a:cubicBezTo>
                    <a:pt x="201" y="3002"/>
                    <a:pt x="301" y="3002"/>
                    <a:pt x="402" y="3002"/>
                  </a:cubicBezTo>
                  <a:cubicBezTo>
                    <a:pt x="502" y="3002"/>
                    <a:pt x="727" y="3002"/>
                    <a:pt x="727" y="2901"/>
                  </a:cubicBezTo>
                  <a:lnTo>
                    <a:pt x="2908" y="721"/>
                  </a:lnTo>
                  <a:cubicBezTo>
                    <a:pt x="3133" y="495"/>
                    <a:pt x="3133" y="195"/>
                    <a:pt x="2908" y="94"/>
                  </a:cubicBezTo>
                  <a:cubicBezTo>
                    <a:pt x="2808" y="32"/>
                    <a:pt x="2707" y="0"/>
                    <a:pt x="2617"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92;p51">
              <a:extLst>
                <a:ext uri="{FF2B5EF4-FFF2-40B4-BE49-F238E27FC236}">
                  <a16:creationId xmlns:a16="http://schemas.microsoft.com/office/drawing/2014/main" id="{F8648F5B-AD16-43F6-BCD6-508176938D76}"/>
                </a:ext>
              </a:extLst>
            </p:cNvPr>
            <p:cNvSpPr/>
            <p:nvPr/>
          </p:nvSpPr>
          <p:spPr>
            <a:xfrm>
              <a:off x="3942225" y="1920750"/>
              <a:ext cx="80850" cy="77950"/>
            </a:xfrm>
            <a:custGeom>
              <a:avLst/>
              <a:gdLst/>
              <a:ahLst/>
              <a:cxnLst/>
              <a:rect l="l" t="t" r="r" b="b"/>
              <a:pathLst>
                <a:path w="3234" h="3118" extrusionOk="0">
                  <a:moveTo>
                    <a:pt x="452" y="0"/>
                  </a:moveTo>
                  <a:cubicBezTo>
                    <a:pt x="333" y="0"/>
                    <a:pt x="201" y="25"/>
                    <a:pt x="101" y="76"/>
                  </a:cubicBezTo>
                  <a:cubicBezTo>
                    <a:pt x="1" y="201"/>
                    <a:pt x="1" y="502"/>
                    <a:pt x="101" y="702"/>
                  </a:cubicBezTo>
                  <a:lnTo>
                    <a:pt x="2382" y="2908"/>
                  </a:lnTo>
                  <a:cubicBezTo>
                    <a:pt x="2459" y="3032"/>
                    <a:pt x="2603" y="3117"/>
                    <a:pt x="2726" y="3117"/>
                  </a:cubicBezTo>
                  <a:cubicBezTo>
                    <a:pt x="2802" y="3117"/>
                    <a:pt x="2870" y="3084"/>
                    <a:pt x="2908" y="3008"/>
                  </a:cubicBezTo>
                  <a:cubicBezTo>
                    <a:pt x="3133" y="2908"/>
                    <a:pt x="3234" y="2582"/>
                    <a:pt x="3008" y="2482"/>
                  </a:cubicBezTo>
                  <a:lnTo>
                    <a:pt x="2908" y="2381"/>
                  </a:lnTo>
                  <a:lnTo>
                    <a:pt x="727" y="76"/>
                  </a:lnTo>
                  <a:cubicBezTo>
                    <a:pt x="677" y="25"/>
                    <a:pt x="571" y="0"/>
                    <a:pt x="452"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93;p51">
              <a:extLst>
                <a:ext uri="{FF2B5EF4-FFF2-40B4-BE49-F238E27FC236}">
                  <a16:creationId xmlns:a16="http://schemas.microsoft.com/office/drawing/2014/main" id="{66D2B13F-F505-4176-9960-BF3838093C3F}"/>
                </a:ext>
              </a:extLst>
            </p:cNvPr>
            <p:cNvSpPr/>
            <p:nvPr/>
          </p:nvSpPr>
          <p:spPr>
            <a:xfrm>
              <a:off x="3631450" y="1609125"/>
              <a:ext cx="75850" cy="75200"/>
            </a:xfrm>
            <a:custGeom>
              <a:avLst/>
              <a:gdLst/>
              <a:ahLst/>
              <a:cxnLst/>
              <a:rect l="l" t="t" r="r" b="b"/>
              <a:pathLst>
                <a:path w="3034" h="3008" extrusionOk="0">
                  <a:moveTo>
                    <a:pt x="425" y="0"/>
                  </a:moveTo>
                  <a:cubicBezTo>
                    <a:pt x="287" y="0"/>
                    <a:pt x="158" y="63"/>
                    <a:pt x="101" y="134"/>
                  </a:cubicBezTo>
                  <a:cubicBezTo>
                    <a:pt x="0" y="335"/>
                    <a:pt x="0" y="535"/>
                    <a:pt x="101" y="761"/>
                  </a:cubicBezTo>
                  <a:lnTo>
                    <a:pt x="2281" y="2941"/>
                  </a:lnTo>
                  <a:cubicBezTo>
                    <a:pt x="2375" y="2983"/>
                    <a:pt x="2464" y="3007"/>
                    <a:pt x="2550" y="3007"/>
                  </a:cubicBezTo>
                  <a:cubicBezTo>
                    <a:pt x="2673" y="3007"/>
                    <a:pt x="2790" y="2959"/>
                    <a:pt x="2908" y="2841"/>
                  </a:cubicBezTo>
                  <a:cubicBezTo>
                    <a:pt x="3033" y="2741"/>
                    <a:pt x="3033" y="2515"/>
                    <a:pt x="2908" y="2315"/>
                  </a:cubicBezTo>
                  <a:lnTo>
                    <a:pt x="727" y="134"/>
                  </a:lnTo>
                  <a:cubicBezTo>
                    <a:pt x="641" y="37"/>
                    <a:pt x="530" y="0"/>
                    <a:pt x="425"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94;p51">
              <a:extLst>
                <a:ext uri="{FF2B5EF4-FFF2-40B4-BE49-F238E27FC236}">
                  <a16:creationId xmlns:a16="http://schemas.microsoft.com/office/drawing/2014/main" id="{5DF0AF82-8393-459B-A440-8C2F3672AFE2}"/>
                </a:ext>
              </a:extLst>
            </p:cNvPr>
            <p:cNvSpPr/>
            <p:nvPr/>
          </p:nvSpPr>
          <p:spPr>
            <a:xfrm>
              <a:off x="3813775" y="1536650"/>
              <a:ext cx="21325" cy="99025"/>
            </a:xfrm>
            <a:custGeom>
              <a:avLst/>
              <a:gdLst/>
              <a:ahLst/>
              <a:cxnLst/>
              <a:rect l="l" t="t" r="r" b="b"/>
              <a:pathLst>
                <a:path w="853" h="3961" extrusionOk="0">
                  <a:moveTo>
                    <a:pt x="427" y="1"/>
                  </a:moveTo>
                  <a:cubicBezTo>
                    <a:pt x="226" y="1"/>
                    <a:pt x="1" y="201"/>
                    <a:pt x="1" y="402"/>
                  </a:cubicBezTo>
                  <a:lnTo>
                    <a:pt x="1" y="3535"/>
                  </a:lnTo>
                  <a:cubicBezTo>
                    <a:pt x="1" y="3760"/>
                    <a:pt x="226" y="3961"/>
                    <a:pt x="427" y="3961"/>
                  </a:cubicBezTo>
                  <a:cubicBezTo>
                    <a:pt x="627" y="3961"/>
                    <a:pt x="853" y="3760"/>
                    <a:pt x="853" y="3535"/>
                  </a:cubicBezTo>
                  <a:lnTo>
                    <a:pt x="853" y="402"/>
                  </a:lnTo>
                  <a:cubicBezTo>
                    <a:pt x="853" y="201"/>
                    <a:pt x="627" y="1"/>
                    <a:pt x="427" y="1"/>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511;p51">
            <a:extLst>
              <a:ext uri="{FF2B5EF4-FFF2-40B4-BE49-F238E27FC236}">
                <a16:creationId xmlns:a16="http://schemas.microsoft.com/office/drawing/2014/main" id="{7D39D775-227B-4D16-9B81-48E3D378F372}"/>
              </a:ext>
            </a:extLst>
          </p:cNvPr>
          <p:cNvSpPr/>
          <p:nvPr/>
        </p:nvSpPr>
        <p:spPr>
          <a:xfrm>
            <a:off x="6548242" y="2557225"/>
            <a:ext cx="192900" cy="166800"/>
          </a:xfrm>
          <a:prstGeom prst="triangle">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תמונה 1">
            <a:extLst>
              <a:ext uri="{FF2B5EF4-FFF2-40B4-BE49-F238E27FC236}">
                <a16:creationId xmlns:a16="http://schemas.microsoft.com/office/drawing/2014/main" id="{F0AC2D4E-C02A-4705-A25F-632FC5A7B9E1}"/>
              </a:ext>
            </a:extLst>
          </p:cNvPr>
          <p:cNvPicPr/>
          <p:nvPr/>
        </p:nvPicPr>
        <p:blipFill rotWithShape="1">
          <a:blip r:embed="rId3" r:link="rId4">
            <a:extLst>
              <a:ext uri="{28A0092B-C50C-407E-A947-70E740481C1C}">
                <a14:useLocalDpi xmlns:a14="http://schemas.microsoft.com/office/drawing/2010/main" val="0"/>
              </a:ext>
            </a:extLst>
          </a:blip>
          <a:srcRect l="25579" t="32891" r="21351" b="41504"/>
          <a:stretch>
            <a:fillRect/>
          </a:stretch>
        </p:blipFill>
        <p:spPr bwMode="auto">
          <a:xfrm rot="17804923">
            <a:off x="7666450" y="3736917"/>
            <a:ext cx="2148210" cy="1320503"/>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15DAB47-FB19-4461-8D4C-45E6232493BF}"/>
              </a:ext>
            </a:extLst>
          </p:cNvPr>
          <p:cNvSpPr>
            <a:spLocks noGrp="1"/>
          </p:cNvSpPr>
          <p:nvPr>
            <p:ph type="subTitle" idx="1"/>
          </p:nvPr>
        </p:nvSpPr>
        <p:spPr>
          <a:xfrm>
            <a:off x="3504179" y="2650128"/>
            <a:ext cx="2101007" cy="478500"/>
          </a:xfrm>
        </p:spPr>
        <p:txBody>
          <a:bodyPr/>
          <a:lstStyle/>
          <a:p>
            <a:r>
              <a:rPr lang="en-US" dirty="0"/>
              <a:t>Google Docs </a:t>
            </a:r>
            <a:endParaRPr lang="en-IL" dirty="0"/>
          </a:p>
        </p:txBody>
      </p:sp>
      <p:sp>
        <p:nvSpPr>
          <p:cNvPr id="3" name="Subtitle 2">
            <a:extLst>
              <a:ext uri="{FF2B5EF4-FFF2-40B4-BE49-F238E27FC236}">
                <a16:creationId xmlns:a16="http://schemas.microsoft.com/office/drawing/2014/main" id="{C9AD947C-5177-4709-AFA2-B6052E7A1EA9}"/>
              </a:ext>
            </a:extLst>
          </p:cNvPr>
          <p:cNvSpPr>
            <a:spLocks noGrp="1"/>
          </p:cNvSpPr>
          <p:nvPr>
            <p:ph type="subTitle" idx="2"/>
          </p:nvPr>
        </p:nvSpPr>
        <p:spPr>
          <a:xfrm>
            <a:off x="736215" y="2693670"/>
            <a:ext cx="1848300" cy="478500"/>
          </a:xfrm>
        </p:spPr>
        <p:txBody>
          <a:bodyPr/>
          <a:lstStyle/>
          <a:p>
            <a:r>
              <a:rPr lang="en-US" dirty="0"/>
              <a:t>CSV File </a:t>
            </a:r>
            <a:endParaRPr lang="en-IL" dirty="0"/>
          </a:p>
        </p:txBody>
      </p:sp>
      <p:sp>
        <p:nvSpPr>
          <p:cNvPr id="4" name="Subtitle 3">
            <a:extLst>
              <a:ext uri="{FF2B5EF4-FFF2-40B4-BE49-F238E27FC236}">
                <a16:creationId xmlns:a16="http://schemas.microsoft.com/office/drawing/2014/main" id="{E61817A1-58EE-4853-99D9-BC9B4E93920C}"/>
              </a:ext>
            </a:extLst>
          </p:cNvPr>
          <p:cNvSpPr>
            <a:spLocks noGrp="1"/>
          </p:cNvSpPr>
          <p:nvPr>
            <p:ph type="subTitle" idx="3"/>
          </p:nvPr>
        </p:nvSpPr>
        <p:spPr>
          <a:xfrm>
            <a:off x="6008915" y="2650128"/>
            <a:ext cx="2179045" cy="478500"/>
          </a:xfrm>
        </p:spPr>
        <p:txBody>
          <a:bodyPr/>
          <a:lstStyle/>
          <a:p>
            <a:r>
              <a:rPr lang="en-US" dirty="0"/>
              <a:t>Visual Studio</a:t>
            </a:r>
            <a:endParaRPr lang="en-IL" dirty="0"/>
          </a:p>
        </p:txBody>
      </p:sp>
      <p:sp>
        <p:nvSpPr>
          <p:cNvPr id="5" name="Subtitle 4">
            <a:extLst>
              <a:ext uri="{FF2B5EF4-FFF2-40B4-BE49-F238E27FC236}">
                <a16:creationId xmlns:a16="http://schemas.microsoft.com/office/drawing/2014/main" id="{C61224F1-7414-4738-866E-7048245321EA}"/>
              </a:ext>
            </a:extLst>
          </p:cNvPr>
          <p:cNvSpPr>
            <a:spLocks noGrp="1"/>
          </p:cNvSpPr>
          <p:nvPr>
            <p:ph type="subTitle" idx="4"/>
          </p:nvPr>
        </p:nvSpPr>
        <p:spPr>
          <a:xfrm>
            <a:off x="736215" y="928810"/>
            <a:ext cx="1848300" cy="478500"/>
          </a:xfrm>
        </p:spPr>
        <p:txBody>
          <a:bodyPr/>
          <a:lstStyle/>
          <a:p>
            <a:r>
              <a:rPr lang="en-US" dirty="0"/>
              <a:t>Trello</a:t>
            </a:r>
            <a:endParaRPr lang="en-IL" dirty="0"/>
          </a:p>
        </p:txBody>
      </p:sp>
      <p:sp>
        <p:nvSpPr>
          <p:cNvPr id="6" name="Subtitle 5">
            <a:extLst>
              <a:ext uri="{FF2B5EF4-FFF2-40B4-BE49-F238E27FC236}">
                <a16:creationId xmlns:a16="http://schemas.microsoft.com/office/drawing/2014/main" id="{ADF7884F-504A-4987-8407-0C8086885C18}"/>
              </a:ext>
            </a:extLst>
          </p:cNvPr>
          <p:cNvSpPr>
            <a:spLocks noGrp="1"/>
          </p:cNvSpPr>
          <p:nvPr>
            <p:ph type="subTitle" idx="5"/>
          </p:nvPr>
        </p:nvSpPr>
        <p:spPr>
          <a:xfrm>
            <a:off x="3607049" y="925000"/>
            <a:ext cx="1848300" cy="478500"/>
          </a:xfrm>
        </p:spPr>
        <p:txBody>
          <a:bodyPr/>
          <a:lstStyle/>
          <a:p>
            <a:r>
              <a:rPr lang="en-US" dirty="0"/>
              <a:t>GitHub</a:t>
            </a:r>
            <a:endParaRPr lang="en-IL" dirty="0"/>
          </a:p>
        </p:txBody>
      </p:sp>
      <p:sp>
        <p:nvSpPr>
          <p:cNvPr id="7" name="Subtitle 6">
            <a:extLst>
              <a:ext uri="{FF2B5EF4-FFF2-40B4-BE49-F238E27FC236}">
                <a16:creationId xmlns:a16="http://schemas.microsoft.com/office/drawing/2014/main" id="{2D2A29C1-6743-4B4B-9A50-7ECB536110DD}"/>
              </a:ext>
            </a:extLst>
          </p:cNvPr>
          <p:cNvSpPr>
            <a:spLocks noGrp="1"/>
          </p:cNvSpPr>
          <p:nvPr>
            <p:ph type="subTitle" idx="6"/>
          </p:nvPr>
        </p:nvSpPr>
        <p:spPr>
          <a:xfrm>
            <a:off x="6232541" y="890810"/>
            <a:ext cx="1848300" cy="478500"/>
          </a:xfrm>
        </p:spPr>
        <p:txBody>
          <a:bodyPr/>
          <a:lstStyle/>
          <a:p>
            <a:r>
              <a:rPr lang="en-US" dirty="0"/>
              <a:t>C code</a:t>
            </a:r>
            <a:endParaRPr lang="en-IL" dirty="0"/>
          </a:p>
        </p:txBody>
      </p:sp>
      <p:sp>
        <p:nvSpPr>
          <p:cNvPr id="8" name="Title 7">
            <a:extLst>
              <a:ext uri="{FF2B5EF4-FFF2-40B4-BE49-F238E27FC236}">
                <a16:creationId xmlns:a16="http://schemas.microsoft.com/office/drawing/2014/main" id="{79148600-F7AA-4328-98C6-B53CDF8680B9}"/>
              </a:ext>
            </a:extLst>
          </p:cNvPr>
          <p:cNvSpPr>
            <a:spLocks noGrp="1"/>
          </p:cNvSpPr>
          <p:nvPr>
            <p:ph type="title"/>
          </p:nvPr>
        </p:nvSpPr>
        <p:spPr>
          <a:xfrm>
            <a:off x="561135" y="253897"/>
            <a:ext cx="7751400" cy="708000"/>
          </a:xfrm>
        </p:spPr>
        <p:txBody>
          <a:bodyPr/>
          <a:lstStyle/>
          <a:p>
            <a:r>
              <a:rPr lang="en-US" dirty="0"/>
              <a:t>Technologies in the project</a:t>
            </a:r>
            <a:endParaRPr lang="en-IL" dirty="0"/>
          </a:p>
        </p:txBody>
      </p:sp>
      <p:sp>
        <p:nvSpPr>
          <p:cNvPr id="9" name="Subtitle 8">
            <a:extLst>
              <a:ext uri="{FF2B5EF4-FFF2-40B4-BE49-F238E27FC236}">
                <a16:creationId xmlns:a16="http://schemas.microsoft.com/office/drawing/2014/main" id="{A59958AB-1216-4DA3-98EF-DF16FB0026F4}"/>
              </a:ext>
            </a:extLst>
          </p:cNvPr>
          <p:cNvSpPr>
            <a:spLocks noGrp="1"/>
          </p:cNvSpPr>
          <p:nvPr>
            <p:ph type="subTitle" idx="7"/>
          </p:nvPr>
        </p:nvSpPr>
        <p:spPr>
          <a:xfrm>
            <a:off x="-30058" y="1305450"/>
            <a:ext cx="3193557" cy="1501661"/>
          </a:xfrm>
        </p:spPr>
        <p:txBody>
          <a:bodyPr/>
          <a:lstStyle/>
          <a:p>
            <a:r>
              <a:rPr lang="en-GB" dirty="0"/>
              <a:t>        Flexible work management tool     where team can creates plans, collaborate on projects, organize workflows, and track progress in a visual, productive and rewarding way.</a:t>
            </a:r>
            <a:endParaRPr lang="en-IL" dirty="0"/>
          </a:p>
        </p:txBody>
      </p:sp>
      <p:sp>
        <p:nvSpPr>
          <p:cNvPr id="10" name="Subtitle 9">
            <a:extLst>
              <a:ext uri="{FF2B5EF4-FFF2-40B4-BE49-F238E27FC236}">
                <a16:creationId xmlns:a16="http://schemas.microsoft.com/office/drawing/2014/main" id="{B0C8A840-3109-42C3-AA54-A3F8E32B78F4}"/>
              </a:ext>
            </a:extLst>
          </p:cNvPr>
          <p:cNvSpPr>
            <a:spLocks noGrp="1"/>
          </p:cNvSpPr>
          <p:nvPr>
            <p:ph type="subTitle" idx="8"/>
          </p:nvPr>
        </p:nvSpPr>
        <p:spPr>
          <a:xfrm>
            <a:off x="2817493" y="1306754"/>
            <a:ext cx="2989214" cy="769500"/>
          </a:xfrm>
        </p:spPr>
        <p:txBody>
          <a:bodyPr/>
          <a:lstStyle/>
          <a:p>
            <a:r>
              <a:rPr lang="en-US" dirty="0"/>
              <a:t>        A web-based interface that uses</a:t>
            </a:r>
            <a:r>
              <a:rPr lang="he-IL" dirty="0"/>
              <a:t> </a:t>
            </a:r>
            <a:r>
              <a:rPr lang="en-US" dirty="0"/>
              <a:t>Git, the open-source version control software that lets multiple people make separate changes to web pages at the same time.</a:t>
            </a:r>
          </a:p>
          <a:p>
            <a:endParaRPr lang="en-IL" dirty="0"/>
          </a:p>
        </p:txBody>
      </p:sp>
      <p:sp>
        <p:nvSpPr>
          <p:cNvPr id="11" name="Subtitle 10">
            <a:extLst>
              <a:ext uri="{FF2B5EF4-FFF2-40B4-BE49-F238E27FC236}">
                <a16:creationId xmlns:a16="http://schemas.microsoft.com/office/drawing/2014/main" id="{4124A95D-1F47-4814-BCEB-7E9D821B5D4C}"/>
              </a:ext>
            </a:extLst>
          </p:cNvPr>
          <p:cNvSpPr>
            <a:spLocks noGrp="1"/>
          </p:cNvSpPr>
          <p:nvPr>
            <p:ph type="subTitle" idx="9"/>
          </p:nvPr>
        </p:nvSpPr>
        <p:spPr>
          <a:xfrm>
            <a:off x="5575319" y="1305450"/>
            <a:ext cx="2925944" cy="769500"/>
          </a:xfrm>
        </p:spPr>
        <p:txBody>
          <a:bodyPr/>
          <a:lstStyle/>
          <a:p>
            <a:r>
              <a:rPr lang="en-US" dirty="0"/>
              <a:t>	general-purpose, procedural computer programming language supporting structed programming, lexical variable scope, and recursion, with a static type system.</a:t>
            </a:r>
          </a:p>
          <a:p>
            <a:endParaRPr lang="en-IL" dirty="0"/>
          </a:p>
        </p:txBody>
      </p:sp>
      <p:sp>
        <p:nvSpPr>
          <p:cNvPr id="12" name="Subtitle 11" descr="Free Web-based application in which documents and spreadsheets can be created, edtited and stored online&#10;">
            <a:extLst>
              <a:ext uri="{FF2B5EF4-FFF2-40B4-BE49-F238E27FC236}">
                <a16:creationId xmlns:a16="http://schemas.microsoft.com/office/drawing/2014/main" id="{0F349B6E-29DB-49AB-BBED-999979732E04}"/>
              </a:ext>
            </a:extLst>
          </p:cNvPr>
          <p:cNvSpPr>
            <a:spLocks noGrp="1"/>
          </p:cNvSpPr>
          <p:nvPr>
            <p:ph type="subTitle" idx="13"/>
          </p:nvPr>
        </p:nvSpPr>
        <p:spPr>
          <a:xfrm>
            <a:off x="3135086" y="3065632"/>
            <a:ext cx="2483912" cy="1733534"/>
          </a:xfrm>
        </p:spPr>
        <p:txBody>
          <a:bodyPr/>
          <a:lstStyle/>
          <a:p>
            <a:r>
              <a:rPr lang="en-US" dirty="0"/>
              <a:t>	Free Web-based application in which documents and spreadsheets can be created, edited and stored online</a:t>
            </a:r>
          </a:p>
          <a:p>
            <a:endParaRPr lang="en-IL" dirty="0"/>
          </a:p>
        </p:txBody>
      </p:sp>
      <p:sp>
        <p:nvSpPr>
          <p:cNvPr id="13" name="Subtitle 12">
            <a:extLst>
              <a:ext uri="{FF2B5EF4-FFF2-40B4-BE49-F238E27FC236}">
                <a16:creationId xmlns:a16="http://schemas.microsoft.com/office/drawing/2014/main" id="{C9DA2C9F-457D-4B88-932E-A3715072D78C}"/>
              </a:ext>
            </a:extLst>
          </p:cNvPr>
          <p:cNvSpPr>
            <a:spLocks noGrp="1"/>
          </p:cNvSpPr>
          <p:nvPr>
            <p:ph type="subTitle" idx="14"/>
          </p:nvPr>
        </p:nvSpPr>
        <p:spPr>
          <a:xfrm>
            <a:off x="-251820" y="3065632"/>
            <a:ext cx="3558631" cy="1856887"/>
          </a:xfrm>
        </p:spPr>
        <p:txBody>
          <a:bodyPr/>
          <a:lstStyle/>
          <a:p>
            <a:r>
              <a:rPr lang="en-US" dirty="0"/>
              <a:t>	Comma Separated Values file is a plain text file that contains list of data. These files are often used for exchanging data between different applications. For example, databases and managers often support CSV files contact.</a:t>
            </a:r>
            <a:endParaRPr lang="en-IL" dirty="0"/>
          </a:p>
          <a:p>
            <a:pPr algn="just"/>
            <a:endParaRPr lang="en-IL" dirty="0"/>
          </a:p>
        </p:txBody>
      </p:sp>
      <p:sp>
        <p:nvSpPr>
          <p:cNvPr id="14" name="Subtitle 13">
            <a:extLst>
              <a:ext uri="{FF2B5EF4-FFF2-40B4-BE49-F238E27FC236}">
                <a16:creationId xmlns:a16="http://schemas.microsoft.com/office/drawing/2014/main" id="{E1421F24-32F8-4734-A516-4A477B26C19F}"/>
              </a:ext>
            </a:extLst>
          </p:cNvPr>
          <p:cNvSpPr>
            <a:spLocks noGrp="1"/>
          </p:cNvSpPr>
          <p:nvPr>
            <p:ph type="subTitle" idx="15"/>
          </p:nvPr>
        </p:nvSpPr>
        <p:spPr>
          <a:xfrm>
            <a:off x="5455349" y="3072398"/>
            <a:ext cx="2881004" cy="769500"/>
          </a:xfrm>
        </p:spPr>
        <p:txBody>
          <a:bodyPr/>
          <a:lstStyle/>
          <a:p>
            <a:r>
              <a:rPr lang="en-US" dirty="0"/>
              <a:t>	IDE made by Microsoft and used for different types of software development such as computer programs, websites, web apps, web services, and mobile apps</a:t>
            </a:r>
            <a:endParaRPr lang="en-IL" dirty="0"/>
          </a:p>
        </p:txBody>
      </p:sp>
    </p:spTree>
    <p:extLst>
      <p:ext uri="{BB962C8B-B14F-4D97-AF65-F5344CB8AC3E}">
        <p14:creationId xmlns:p14="http://schemas.microsoft.com/office/powerpoint/2010/main" val="7005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46"/>
          <p:cNvGrpSpPr/>
          <p:nvPr/>
        </p:nvGrpSpPr>
        <p:grpSpPr>
          <a:xfrm>
            <a:off x="1598837" y="1306830"/>
            <a:ext cx="5726430" cy="3257550"/>
            <a:chOff x="1977625" y="1630626"/>
            <a:chExt cx="5188800" cy="2809800"/>
          </a:xfrm>
        </p:grpSpPr>
        <p:cxnSp>
          <p:nvCxnSpPr>
            <p:cNvPr id="394" name="Google Shape;394;p46"/>
            <p:cNvCxnSpPr/>
            <p:nvPr/>
          </p:nvCxnSpPr>
          <p:spPr>
            <a:xfrm>
              <a:off x="4569475" y="1630626"/>
              <a:ext cx="0" cy="2809800"/>
            </a:xfrm>
            <a:prstGeom prst="straightConnector1">
              <a:avLst/>
            </a:prstGeom>
            <a:noFill/>
            <a:ln w="19050" cap="flat" cmpd="sng">
              <a:solidFill>
                <a:schemeClr val="accent2"/>
              </a:solidFill>
              <a:prstDash val="solid"/>
              <a:round/>
              <a:headEnd type="none" w="med" len="med"/>
              <a:tailEnd type="none" w="med" len="med"/>
            </a:ln>
          </p:spPr>
        </p:cxnSp>
        <p:cxnSp>
          <p:nvCxnSpPr>
            <p:cNvPr id="395" name="Google Shape;395;p46"/>
            <p:cNvCxnSpPr/>
            <p:nvPr/>
          </p:nvCxnSpPr>
          <p:spPr>
            <a:xfrm rot="10800000">
              <a:off x="1977625" y="2923325"/>
              <a:ext cx="5188800" cy="0"/>
            </a:xfrm>
            <a:prstGeom prst="straightConnector1">
              <a:avLst/>
            </a:prstGeom>
            <a:noFill/>
            <a:ln w="19050" cap="flat" cmpd="sng">
              <a:solidFill>
                <a:schemeClr val="accent2"/>
              </a:solidFill>
              <a:prstDash val="solid"/>
              <a:round/>
              <a:headEnd type="none" w="med" len="med"/>
              <a:tailEnd type="none" w="med" len="med"/>
            </a:ln>
          </p:spPr>
        </p:cxnSp>
      </p:grpSp>
      <p:sp>
        <p:nvSpPr>
          <p:cNvPr id="396" name="Google Shape;396;p46"/>
          <p:cNvSpPr txBox="1">
            <a:spLocks noGrp="1"/>
          </p:cNvSpPr>
          <p:nvPr>
            <p:ph type="title" idx="2"/>
          </p:nvPr>
        </p:nvSpPr>
        <p:spPr>
          <a:xfrm>
            <a:off x="1917707" y="3066211"/>
            <a:ext cx="2365849" cy="4929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dirty="0"/>
              <a:t>Transitions between menus</a:t>
            </a:r>
            <a:endParaRPr dirty="0"/>
          </a:p>
        </p:txBody>
      </p:sp>
      <p:sp>
        <p:nvSpPr>
          <p:cNvPr id="397" name="Google Shape;397;p46"/>
          <p:cNvSpPr txBox="1">
            <a:spLocks noGrp="1"/>
          </p:cNvSpPr>
          <p:nvPr>
            <p:ph type="title"/>
          </p:nvPr>
        </p:nvSpPr>
        <p:spPr>
          <a:xfrm>
            <a:off x="479155" y="563693"/>
            <a:ext cx="775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Main Testing</a:t>
            </a:r>
            <a:endParaRPr dirty="0"/>
          </a:p>
        </p:txBody>
      </p:sp>
      <p:sp>
        <p:nvSpPr>
          <p:cNvPr id="398" name="Google Shape;398;p46"/>
          <p:cNvSpPr txBox="1">
            <a:spLocks noGrp="1"/>
          </p:cNvSpPr>
          <p:nvPr>
            <p:ph type="subTitle" idx="1"/>
          </p:nvPr>
        </p:nvSpPr>
        <p:spPr>
          <a:xfrm>
            <a:off x="1809750" y="1792159"/>
            <a:ext cx="2467695" cy="67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W</a:t>
            </a:r>
            <a:r>
              <a:rPr lang="en" dirty="0"/>
              <a:t>e checked that the user could register as a candidate or employer only once</a:t>
            </a:r>
            <a:endParaRPr dirty="0"/>
          </a:p>
        </p:txBody>
      </p:sp>
      <p:sp>
        <p:nvSpPr>
          <p:cNvPr id="399" name="Google Shape;399;p46"/>
          <p:cNvSpPr txBox="1">
            <a:spLocks noGrp="1"/>
          </p:cNvSpPr>
          <p:nvPr>
            <p:ph type="title" idx="3"/>
          </p:nvPr>
        </p:nvSpPr>
        <p:spPr>
          <a:xfrm>
            <a:off x="4629121" y="1431682"/>
            <a:ext cx="20472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a:t>
            </a:r>
            <a:r>
              <a:rPr lang="en" dirty="0"/>
              <a:t>est input</a:t>
            </a:r>
            <a:endParaRPr dirty="0"/>
          </a:p>
        </p:txBody>
      </p:sp>
      <p:sp>
        <p:nvSpPr>
          <p:cNvPr id="400" name="Google Shape;400;p46"/>
          <p:cNvSpPr txBox="1">
            <a:spLocks noGrp="1"/>
          </p:cNvSpPr>
          <p:nvPr>
            <p:ph type="subTitle" idx="4"/>
          </p:nvPr>
        </p:nvSpPr>
        <p:spPr>
          <a:xfrm>
            <a:off x="4625311" y="1792159"/>
            <a:ext cx="2453668"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t>
            </a:r>
            <a:r>
              <a:rPr lang="en" dirty="0"/>
              <a:t>est all the input that the user enters when he builds his profile or edits it</a:t>
            </a:r>
            <a:endParaRPr dirty="0"/>
          </a:p>
        </p:txBody>
      </p:sp>
      <p:sp>
        <p:nvSpPr>
          <p:cNvPr id="401" name="Google Shape;401;p46"/>
          <p:cNvSpPr txBox="1">
            <a:spLocks noGrp="1"/>
          </p:cNvSpPr>
          <p:nvPr>
            <p:ph type="title" idx="5"/>
          </p:nvPr>
        </p:nvSpPr>
        <p:spPr>
          <a:xfrm>
            <a:off x="2001965" y="1431682"/>
            <a:ext cx="2268181" cy="49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Duplicated user</a:t>
            </a:r>
            <a:endParaRPr dirty="0"/>
          </a:p>
        </p:txBody>
      </p:sp>
      <p:sp>
        <p:nvSpPr>
          <p:cNvPr id="402" name="Google Shape;402;p46"/>
          <p:cNvSpPr txBox="1">
            <a:spLocks noGrp="1"/>
          </p:cNvSpPr>
          <p:nvPr>
            <p:ph type="subTitle" idx="6"/>
          </p:nvPr>
        </p:nvSpPr>
        <p:spPr>
          <a:xfrm>
            <a:off x="1676402" y="3559111"/>
            <a:ext cx="2601043" cy="67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W</a:t>
            </a:r>
            <a:r>
              <a:rPr lang="en" dirty="0"/>
              <a:t>e checked that each transition between menu works as expecteed</a:t>
            </a:r>
            <a:endParaRPr dirty="0"/>
          </a:p>
        </p:txBody>
      </p:sp>
      <p:sp>
        <p:nvSpPr>
          <p:cNvPr id="403" name="Google Shape;403;p46"/>
          <p:cNvSpPr txBox="1">
            <a:spLocks noGrp="1"/>
          </p:cNvSpPr>
          <p:nvPr>
            <p:ph type="title" idx="7"/>
          </p:nvPr>
        </p:nvSpPr>
        <p:spPr>
          <a:xfrm>
            <a:off x="4634207" y="3050692"/>
            <a:ext cx="20472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a:t>
            </a:r>
            <a:r>
              <a:rPr lang="en" dirty="0"/>
              <a:t>nteraction between files</a:t>
            </a:r>
            <a:endParaRPr dirty="0"/>
          </a:p>
        </p:txBody>
      </p:sp>
      <p:sp>
        <p:nvSpPr>
          <p:cNvPr id="404" name="Google Shape;404;p46"/>
          <p:cNvSpPr txBox="1">
            <a:spLocks noGrp="1"/>
          </p:cNvSpPr>
          <p:nvPr>
            <p:ph type="subTitle" idx="8"/>
          </p:nvPr>
        </p:nvSpPr>
        <p:spPr>
          <a:xfrm>
            <a:off x="4634206" y="3559111"/>
            <a:ext cx="2685429"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t>
            </a:r>
            <a:r>
              <a:rPr lang="en" dirty="0"/>
              <a:t>very changements that we perform in one database, influence on all the rest of the databases</a:t>
            </a:r>
            <a:endParaRPr dirty="0"/>
          </a:p>
        </p:txBody>
      </p:sp>
      <p:sp>
        <p:nvSpPr>
          <p:cNvPr id="2" name="Rectangle 1">
            <a:extLst>
              <a:ext uri="{FF2B5EF4-FFF2-40B4-BE49-F238E27FC236}">
                <a16:creationId xmlns:a16="http://schemas.microsoft.com/office/drawing/2014/main" id="{281FB1BE-5BD8-4E79-9447-DD899C5E347B}"/>
              </a:ext>
            </a:extLst>
          </p:cNvPr>
          <p:cNvSpPr/>
          <p:nvPr/>
        </p:nvSpPr>
        <p:spPr>
          <a:xfrm rot="17283494">
            <a:off x="7293506" y="2219669"/>
            <a:ext cx="2451312" cy="1015663"/>
          </a:xfrm>
          <a:prstGeom prst="rect">
            <a:avLst/>
          </a:prstGeom>
          <a:noFill/>
        </p:spPr>
        <p:txBody>
          <a:bodyPr wrap="none" lIns="91440" tIns="45720" rIns="91440" bIns="45720">
            <a:spAutoFit/>
            <a:scene3d>
              <a:camera prst="orthographicFront"/>
              <a:lightRig rig="chilly" dir="t"/>
            </a:scene3d>
            <a:sp3d extrusionH="57150" contourW="12700">
              <a:bevelT w="69850" h="69850" prst="divot"/>
              <a:contourClr>
                <a:schemeClr val="accent2"/>
              </a:contourClr>
            </a:sp3d>
          </a:bodyPr>
          <a:lstStyle/>
          <a:p>
            <a:pPr algn="ctr"/>
            <a:r>
              <a:rPr lang="en-US" sz="6000" dirty="0">
                <a:ln w="0"/>
                <a:solidFill>
                  <a:schemeClr val="accent1"/>
                </a:solidFill>
                <a:effectLst>
                  <a:outerShdw blurRad="38100" dist="25400" dir="5400000" algn="ctr" rotWithShape="0">
                    <a:srgbClr val="6E747A">
                      <a:alpha val="43000"/>
                    </a:srgbClr>
                  </a:outerShdw>
                </a:effectLst>
              </a:rPr>
              <a:t>testing</a:t>
            </a:r>
          </a:p>
        </p:txBody>
      </p:sp>
      <p:pic>
        <p:nvPicPr>
          <p:cNvPr id="22" name="Picture 4" descr="Execution - Free edit tools icons">
            <a:extLst>
              <a:ext uri="{FF2B5EF4-FFF2-40B4-BE49-F238E27FC236}">
                <a16:creationId xmlns:a16="http://schemas.microsoft.com/office/drawing/2014/main" id="{7E41CCAB-9CCE-4133-835F-BB761F8C24A4}"/>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6196" t="46991"/>
          <a:stretch/>
        </p:blipFill>
        <p:spPr bwMode="auto">
          <a:xfrm rot="17473000">
            <a:off x="8705715" y="2849144"/>
            <a:ext cx="637280" cy="403096"/>
          </a:xfrm>
          <a:prstGeom prst="rect">
            <a:avLst/>
          </a:prstGeom>
          <a:noFill/>
          <a:scene3d>
            <a:camera prst="orthographicFront"/>
            <a:lightRig rig="glow" dir="t"/>
          </a:scene3d>
          <a:sp3d prstMaterial="matte">
            <a:bevelT prst="angle"/>
            <a:bevelB prst="relaxedInset"/>
          </a:sp3d>
          <a:extLst>
            <a:ext uri="{909E8E84-426E-40DD-AFC4-6F175D3DCCD1}">
              <a14:hiddenFill xmlns:a14="http://schemas.microsoft.com/office/drawing/2010/main">
                <a:solidFill>
                  <a:srgbClr val="FFFFFF"/>
                </a:solidFill>
              </a14:hiddenFill>
            </a:ext>
          </a:extLst>
        </p:spPr>
      </p:pic>
      <p:pic>
        <p:nvPicPr>
          <p:cNvPr id="17412" name="Picture 4" descr="Execution - Free edit tools icons">
            <a:extLst>
              <a:ext uri="{FF2B5EF4-FFF2-40B4-BE49-F238E27FC236}">
                <a16:creationId xmlns:a16="http://schemas.microsoft.com/office/drawing/2014/main" id="{3A6E624B-67BA-453F-B4CF-D1853DE398DA}"/>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b="55753"/>
          <a:stretch/>
        </p:blipFill>
        <p:spPr bwMode="auto">
          <a:xfrm rot="6801843">
            <a:off x="8418423" y="3466206"/>
            <a:ext cx="760435" cy="336472"/>
          </a:xfrm>
          <a:prstGeom prst="rect">
            <a:avLst/>
          </a:prstGeom>
          <a:noFill/>
          <a:scene3d>
            <a:camera prst="orthographicFront"/>
            <a:lightRig rig="glow" dir="t"/>
          </a:scene3d>
          <a:sp3d prstMaterial="matte">
            <a:bevelT prst="angle"/>
            <a:bevelB prst="relaxedInset"/>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971550" y="1314588"/>
            <a:ext cx="7128360" cy="17205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The fact that C language was must to use made the project harder than we thought.</a:t>
            </a:r>
          </a:p>
          <a:p>
            <a:pPr marL="0" lvl="0" indent="0" algn="ctr" rtl="0">
              <a:spcBef>
                <a:spcPts val="0"/>
              </a:spcBef>
              <a:spcAft>
                <a:spcPts val="0"/>
              </a:spcAft>
              <a:buNone/>
            </a:pPr>
            <a:r>
              <a:rPr lang="en-US" sz="1400" dirty="0"/>
              <a:t>We had to manage customer database through a CSV file and C is not well suited to work with CSV file.</a:t>
            </a:r>
          </a:p>
          <a:p>
            <a:pPr marL="0" lvl="0" indent="0" algn="ctr" rtl="0">
              <a:spcBef>
                <a:spcPts val="0"/>
              </a:spcBef>
              <a:spcAft>
                <a:spcPts val="0"/>
              </a:spcAft>
              <a:buNone/>
            </a:pPr>
            <a:r>
              <a:rPr lang="en-US" sz="1400" dirty="0"/>
              <a:t>Due to the use of language C, we couldn’t apply some functions that we wanted, like “Automatic Updates”- send email/SMS when new job offer published in specific genre.</a:t>
            </a:r>
          </a:p>
        </p:txBody>
      </p:sp>
      <p:sp>
        <p:nvSpPr>
          <p:cNvPr id="200" name="Google Shape;200;p36"/>
          <p:cNvSpPr txBox="1">
            <a:spLocks noGrp="1"/>
          </p:cNvSpPr>
          <p:nvPr>
            <p:ph type="title"/>
          </p:nvPr>
        </p:nvSpPr>
        <p:spPr>
          <a:xfrm>
            <a:off x="1931190" y="591066"/>
            <a:ext cx="7742400" cy="656400"/>
          </a:xfrm>
          <a:prstGeom prst="rect">
            <a:avLst/>
          </a:prstGeom>
        </p:spPr>
        <p:txBody>
          <a:bodyPr spcFirstLastPara="1" wrap="square" lIns="91425" tIns="91425" rIns="91425" bIns="91425" anchor="t" anchorCtr="0">
            <a:noAutofit/>
          </a:bodyPr>
          <a:lstStyle/>
          <a:p>
            <a:r>
              <a:rPr lang="en-US" dirty="0"/>
              <a:t>Challenges we have faced</a:t>
            </a:r>
            <a:endParaRPr lang="en-GB" dirty="0"/>
          </a:p>
        </p:txBody>
      </p:sp>
      <p:grpSp>
        <p:nvGrpSpPr>
          <p:cNvPr id="6" name="Google Shape;706;p62">
            <a:extLst>
              <a:ext uri="{FF2B5EF4-FFF2-40B4-BE49-F238E27FC236}">
                <a16:creationId xmlns:a16="http://schemas.microsoft.com/office/drawing/2014/main" id="{3D3F1412-46EA-4C55-8B6B-98816287F5B1}"/>
              </a:ext>
            </a:extLst>
          </p:cNvPr>
          <p:cNvGrpSpPr/>
          <p:nvPr/>
        </p:nvGrpSpPr>
        <p:grpSpPr>
          <a:xfrm>
            <a:off x="1519643" y="2850657"/>
            <a:ext cx="2537217" cy="1670584"/>
            <a:chOff x="821750" y="1200000"/>
            <a:chExt cx="3360177" cy="2727850"/>
          </a:xfrm>
        </p:grpSpPr>
        <p:sp>
          <p:nvSpPr>
            <p:cNvPr id="7" name="Google Shape;707;p62">
              <a:extLst>
                <a:ext uri="{FF2B5EF4-FFF2-40B4-BE49-F238E27FC236}">
                  <a16:creationId xmlns:a16="http://schemas.microsoft.com/office/drawing/2014/main" id="{6289DCAA-E8DD-4D7A-A350-4E7A4F7F6638}"/>
                </a:ext>
              </a:extLst>
            </p:cNvPr>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8;p62">
              <a:extLst>
                <a:ext uri="{FF2B5EF4-FFF2-40B4-BE49-F238E27FC236}">
                  <a16:creationId xmlns:a16="http://schemas.microsoft.com/office/drawing/2014/main" id="{4B8611AE-CEF2-4239-8254-11AACD4502B0}"/>
                </a:ext>
              </a:extLst>
            </p:cNvPr>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9;p62">
              <a:extLst>
                <a:ext uri="{FF2B5EF4-FFF2-40B4-BE49-F238E27FC236}">
                  <a16:creationId xmlns:a16="http://schemas.microsoft.com/office/drawing/2014/main" id="{CC7AD233-7702-48D8-BA5B-A500642EA318}"/>
                </a:ext>
              </a:extLst>
            </p:cNvPr>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0;p62">
              <a:extLst>
                <a:ext uri="{FF2B5EF4-FFF2-40B4-BE49-F238E27FC236}">
                  <a16:creationId xmlns:a16="http://schemas.microsoft.com/office/drawing/2014/main" id="{FACA9951-7AB7-4505-A022-E937A12D8783}"/>
                </a:ext>
              </a:extLst>
            </p:cNvPr>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Google Shape;713;p62">
            <a:extLst>
              <a:ext uri="{FF2B5EF4-FFF2-40B4-BE49-F238E27FC236}">
                <a16:creationId xmlns:a16="http://schemas.microsoft.com/office/drawing/2014/main" id="{584545C0-EA80-4740-9312-AA542D5E305D}"/>
              </a:ext>
            </a:extLst>
          </p:cNvPr>
          <p:cNvPicPr preferRelativeResize="0"/>
          <p:nvPr/>
        </p:nvPicPr>
        <p:blipFill rotWithShape="1">
          <a:blip r:embed="rId3">
            <a:alphaModFix/>
          </a:blip>
          <a:srcRect l="89" r="89"/>
          <a:stretch/>
        </p:blipFill>
        <p:spPr>
          <a:xfrm>
            <a:off x="1640070" y="2973554"/>
            <a:ext cx="2294643" cy="1048750"/>
          </a:xfrm>
          <a:prstGeom prst="rect">
            <a:avLst/>
          </a:prstGeom>
          <a:noFill/>
          <a:ln w="38100" cap="flat" cmpd="sng">
            <a:solidFill>
              <a:schemeClr val="dk1"/>
            </a:solidFill>
            <a:prstDash val="solid"/>
            <a:round/>
            <a:headEnd type="none" w="sm" len="sm"/>
            <a:tailEnd type="none" w="sm" len="sm"/>
          </a:ln>
        </p:spPr>
      </p:pic>
      <p:pic>
        <p:nvPicPr>
          <p:cNvPr id="5" name="Picture 4">
            <a:extLst>
              <a:ext uri="{FF2B5EF4-FFF2-40B4-BE49-F238E27FC236}">
                <a16:creationId xmlns:a16="http://schemas.microsoft.com/office/drawing/2014/main" id="{523D6D60-7153-49AB-8C67-6FFF53968C00}"/>
              </a:ext>
            </a:extLst>
          </p:cNvPr>
          <p:cNvPicPr>
            <a:picLocks noChangeAspect="1"/>
          </p:cNvPicPr>
          <p:nvPr/>
        </p:nvPicPr>
        <p:blipFill>
          <a:blip r:embed="rId4"/>
          <a:stretch>
            <a:fillRect/>
          </a:stretch>
        </p:blipFill>
        <p:spPr>
          <a:xfrm>
            <a:off x="1590480" y="2920843"/>
            <a:ext cx="2410020" cy="1139558"/>
          </a:xfrm>
          <a:prstGeom prst="rect">
            <a:avLst/>
          </a:prstGeom>
        </p:spPr>
      </p:pic>
      <p:sp>
        <p:nvSpPr>
          <p:cNvPr id="12" name="Oval 11">
            <a:extLst>
              <a:ext uri="{FF2B5EF4-FFF2-40B4-BE49-F238E27FC236}">
                <a16:creationId xmlns:a16="http://schemas.microsoft.com/office/drawing/2014/main" id="{994F637A-2A1E-4FCE-8CD5-DF2C846CE02C}"/>
              </a:ext>
            </a:extLst>
          </p:cNvPr>
          <p:cNvSpPr/>
          <p:nvPr/>
        </p:nvSpPr>
        <p:spPr>
          <a:xfrm>
            <a:off x="3836670" y="4171950"/>
            <a:ext cx="45719" cy="53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Arrow: Right 12">
            <a:extLst>
              <a:ext uri="{FF2B5EF4-FFF2-40B4-BE49-F238E27FC236}">
                <a16:creationId xmlns:a16="http://schemas.microsoft.com/office/drawing/2014/main" id="{5158241A-97AC-4E87-AB62-37F097761A99}"/>
              </a:ext>
            </a:extLst>
          </p:cNvPr>
          <p:cNvSpPr/>
          <p:nvPr/>
        </p:nvSpPr>
        <p:spPr>
          <a:xfrm>
            <a:off x="4191000" y="3348990"/>
            <a:ext cx="670560" cy="567690"/>
          </a:xfrm>
          <a:prstGeom prst="rightArrow">
            <a:avLst/>
          </a:prstGeom>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b="1" spc="50">
              <a:ln w="9525" cmpd="sng">
                <a:solidFill>
                  <a:schemeClr val="accent1"/>
                </a:solidFill>
                <a:prstDash val="solid"/>
              </a:ln>
              <a:solidFill>
                <a:srgbClr val="70AD47">
                  <a:tint val="1000"/>
                </a:srgbClr>
              </a:solidFill>
              <a:effectLst>
                <a:glow rad="38100">
                  <a:schemeClr val="accent1">
                    <a:alpha val="40000"/>
                  </a:schemeClr>
                </a:glow>
              </a:effectLst>
            </a:endParaRPr>
          </a:p>
        </p:txBody>
      </p:sp>
      <p:grpSp>
        <p:nvGrpSpPr>
          <p:cNvPr id="16" name="Google Shape;706;p62">
            <a:extLst>
              <a:ext uri="{FF2B5EF4-FFF2-40B4-BE49-F238E27FC236}">
                <a16:creationId xmlns:a16="http://schemas.microsoft.com/office/drawing/2014/main" id="{E072C4C9-14F6-485C-A435-7642EA8367C0}"/>
              </a:ext>
            </a:extLst>
          </p:cNvPr>
          <p:cNvGrpSpPr/>
          <p:nvPr/>
        </p:nvGrpSpPr>
        <p:grpSpPr>
          <a:xfrm>
            <a:off x="5017223" y="2850657"/>
            <a:ext cx="2537217" cy="1670584"/>
            <a:chOff x="821750" y="1200000"/>
            <a:chExt cx="3360177" cy="2727850"/>
          </a:xfrm>
        </p:grpSpPr>
        <p:sp>
          <p:nvSpPr>
            <p:cNvPr id="17" name="Google Shape;707;p62">
              <a:extLst>
                <a:ext uri="{FF2B5EF4-FFF2-40B4-BE49-F238E27FC236}">
                  <a16:creationId xmlns:a16="http://schemas.microsoft.com/office/drawing/2014/main" id="{A5FDB25A-E1DC-4ED8-BBE1-2C1F42F80DB2}"/>
                </a:ext>
              </a:extLst>
            </p:cNvPr>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8;p62">
              <a:extLst>
                <a:ext uri="{FF2B5EF4-FFF2-40B4-BE49-F238E27FC236}">
                  <a16:creationId xmlns:a16="http://schemas.microsoft.com/office/drawing/2014/main" id="{D460C64E-D23B-44B8-9FF2-5494B73219B2}"/>
                </a:ext>
              </a:extLst>
            </p:cNvPr>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9;p62">
              <a:extLst>
                <a:ext uri="{FF2B5EF4-FFF2-40B4-BE49-F238E27FC236}">
                  <a16:creationId xmlns:a16="http://schemas.microsoft.com/office/drawing/2014/main" id="{78E9C4C3-9DBF-4A96-B979-948833FDBC11}"/>
                </a:ext>
              </a:extLst>
            </p:cNvPr>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0;p62">
              <a:extLst>
                <a:ext uri="{FF2B5EF4-FFF2-40B4-BE49-F238E27FC236}">
                  <a16:creationId xmlns:a16="http://schemas.microsoft.com/office/drawing/2014/main" id="{B0C90325-ABD3-4F9A-9083-390D59CF01E3}"/>
                </a:ext>
              </a:extLst>
            </p:cNvPr>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Google Shape;713;p62">
            <a:extLst>
              <a:ext uri="{FF2B5EF4-FFF2-40B4-BE49-F238E27FC236}">
                <a16:creationId xmlns:a16="http://schemas.microsoft.com/office/drawing/2014/main" id="{9908C325-B3D9-4EAD-BBB9-B7555631B796}"/>
              </a:ext>
            </a:extLst>
          </p:cNvPr>
          <p:cNvPicPr preferRelativeResize="0"/>
          <p:nvPr/>
        </p:nvPicPr>
        <p:blipFill rotWithShape="1">
          <a:blip r:embed="rId3">
            <a:alphaModFix/>
          </a:blip>
          <a:srcRect l="89" r="89"/>
          <a:stretch/>
        </p:blipFill>
        <p:spPr>
          <a:xfrm>
            <a:off x="5137650" y="2973554"/>
            <a:ext cx="2294643" cy="1048750"/>
          </a:xfrm>
          <a:prstGeom prst="rect">
            <a:avLst/>
          </a:prstGeom>
          <a:noFill/>
          <a:ln w="38100" cap="flat" cmpd="sng">
            <a:solidFill>
              <a:schemeClr val="dk1"/>
            </a:solidFill>
            <a:prstDash val="solid"/>
            <a:round/>
            <a:headEnd type="none" w="sm" len="sm"/>
            <a:tailEnd type="none" w="sm" len="sm"/>
          </a:ln>
        </p:spPr>
      </p:pic>
      <p:sp>
        <p:nvSpPr>
          <p:cNvPr id="23" name="Oval 22">
            <a:extLst>
              <a:ext uri="{FF2B5EF4-FFF2-40B4-BE49-F238E27FC236}">
                <a16:creationId xmlns:a16="http://schemas.microsoft.com/office/drawing/2014/main" id="{D741D8D0-091A-4B96-9B00-1B936E8003E7}"/>
              </a:ext>
            </a:extLst>
          </p:cNvPr>
          <p:cNvSpPr/>
          <p:nvPr/>
        </p:nvSpPr>
        <p:spPr>
          <a:xfrm>
            <a:off x="7334250" y="4171950"/>
            <a:ext cx="45719" cy="53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5" name="Picture 14">
            <a:extLst>
              <a:ext uri="{FF2B5EF4-FFF2-40B4-BE49-F238E27FC236}">
                <a16:creationId xmlns:a16="http://schemas.microsoft.com/office/drawing/2014/main" id="{0416C91F-06C9-4738-9F56-1CA11E03FCDF}"/>
              </a:ext>
            </a:extLst>
          </p:cNvPr>
          <p:cNvPicPr>
            <a:picLocks noChangeAspect="1"/>
          </p:cNvPicPr>
          <p:nvPr/>
        </p:nvPicPr>
        <p:blipFill>
          <a:blip r:embed="rId5"/>
          <a:stretch>
            <a:fillRect/>
          </a:stretch>
        </p:blipFill>
        <p:spPr>
          <a:xfrm>
            <a:off x="5071161" y="2920843"/>
            <a:ext cx="2438349" cy="1139558"/>
          </a:xfrm>
          <a:prstGeom prst="rect">
            <a:avLst/>
          </a:prstGeom>
        </p:spPr>
      </p:pic>
    </p:spTree>
    <p:extLst>
      <p:ext uri="{BB962C8B-B14F-4D97-AF65-F5344CB8AC3E}">
        <p14:creationId xmlns:p14="http://schemas.microsoft.com/office/powerpoint/2010/main" val="196234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5"/>
          <p:cNvSpPr txBox="1">
            <a:spLocks noGrp="1"/>
          </p:cNvSpPr>
          <p:nvPr>
            <p:ph type="title"/>
          </p:nvPr>
        </p:nvSpPr>
        <p:spPr>
          <a:xfrm>
            <a:off x="0" y="491775"/>
            <a:ext cx="91440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Our Team</a:t>
            </a:r>
            <a:endParaRPr sz="4800" dirty="0"/>
          </a:p>
        </p:txBody>
      </p:sp>
      <p:sp>
        <p:nvSpPr>
          <p:cNvPr id="745" name="Google Shape;745;p65"/>
          <p:cNvSpPr txBox="1">
            <a:spLocks noGrp="1"/>
          </p:cNvSpPr>
          <p:nvPr>
            <p:ph type="subTitle" idx="1"/>
          </p:nvPr>
        </p:nvSpPr>
        <p:spPr>
          <a:xfrm>
            <a:off x="2659335" y="2338366"/>
            <a:ext cx="1848300" cy="478500"/>
          </a:xfrm>
          <a:prstGeom prst="rect">
            <a:avLst/>
          </a:prstGeom>
        </p:spPr>
        <p:txBody>
          <a:bodyPr spcFirstLastPara="1" wrap="square" lIns="91425" tIns="91425" rIns="91425" bIns="91425" anchor="t" anchorCtr="0">
            <a:noAutofit/>
          </a:bodyPr>
          <a:lstStyle/>
          <a:p>
            <a:pPr algn="ctr"/>
            <a:r>
              <a:rPr lang="en-US" dirty="0"/>
              <a:t>Gad</a:t>
            </a:r>
          </a:p>
          <a:p>
            <a:pPr algn="ctr"/>
            <a:r>
              <a:rPr lang="en-US" dirty="0"/>
              <a:t>Nadjar</a:t>
            </a:r>
          </a:p>
        </p:txBody>
      </p:sp>
      <p:sp>
        <p:nvSpPr>
          <p:cNvPr id="748" name="Google Shape;748;p65"/>
          <p:cNvSpPr txBox="1">
            <a:spLocks noGrp="1"/>
          </p:cNvSpPr>
          <p:nvPr>
            <p:ph type="subTitle" idx="4"/>
          </p:nvPr>
        </p:nvSpPr>
        <p:spPr>
          <a:xfrm>
            <a:off x="1644990" y="1433130"/>
            <a:ext cx="1848300" cy="478500"/>
          </a:xfrm>
          <a:prstGeom prst="rect">
            <a:avLst/>
          </a:prstGeom>
        </p:spPr>
        <p:txBody>
          <a:bodyPr spcFirstLastPara="1" wrap="square" lIns="91425" tIns="91425" rIns="91425" bIns="91425" anchor="t" anchorCtr="0">
            <a:noAutofit/>
          </a:bodyPr>
          <a:lstStyle/>
          <a:p>
            <a:pPr marL="0" indent="0"/>
            <a:r>
              <a:rPr lang="en-US" dirty="0"/>
              <a:t>Ilya Karazhya</a:t>
            </a:r>
          </a:p>
        </p:txBody>
      </p:sp>
      <p:sp>
        <p:nvSpPr>
          <p:cNvPr id="749" name="Google Shape;749;p65"/>
          <p:cNvSpPr txBox="1">
            <a:spLocks noGrp="1"/>
          </p:cNvSpPr>
          <p:nvPr>
            <p:ph type="subTitle" idx="5"/>
          </p:nvPr>
        </p:nvSpPr>
        <p:spPr>
          <a:xfrm>
            <a:off x="3573769" y="1421415"/>
            <a:ext cx="1848300" cy="478500"/>
          </a:xfrm>
          <a:prstGeom prst="rect">
            <a:avLst/>
          </a:prstGeom>
        </p:spPr>
        <p:txBody>
          <a:bodyPr spcFirstLastPara="1" wrap="square" lIns="91425" tIns="91425" rIns="91425" bIns="91425" anchor="t" anchorCtr="0">
            <a:noAutofit/>
          </a:bodyPr>
          <a:lstStyle/>
          <a:p>
            <a:pPr algn="ctr"/>
            <a:r>
              <a:rPr lang="en-US" dirty="0"/>
              <a:t>Solal</a:t>
            </a:r>
          </a:p>
          <a:p>
            <a:pPr algn="ctr"/>
            <a:r>
              <a:rPr lang="en-US" dirty="0"/>
              <a:t>Ohana</a:t>
            </a:r>
          </a:p>
        </p:txBody>
      </p:sp>
      <p:sp>
        <p:nvSpPr>
          <p:cNvPr id="750" name="Google Shape;750;p65"/>
          <p:cNvSpPr txBox="1">
            <a:spLocks noGrp="1"/>
          </p:cNvSpPr>
          <p:nvPr>
            <p:ph type="subTitle" idx="6"/>
          </p:nvPr>
        </p:nvSpPr>
        <p:spPr>
          <a:xfrm>
            <a:off x="5513978" y="1421415"/>
            <a:ext cx="1848300" cy="478500"/>
          </a:xfrm>
          <a:prstGeom prst="rect">
            <a:avLst/>
          </a:prstGeom>
        </p:spPr>
        <p:txBody>
          <a:bodyPr spcFirstLastPara="1" wrap="square" lIns="91425" tIns="91425" rIns="91425" bIns="91425" anchor="t" anchorCtr="0">
            <a:noAutofit/>
          </a:bodyPr>
          <a:lstStyle/>
          <a:p>
            <a:pPr marL="0" indent="0"/>
            <a:r>
              <a:rPr lang="en-US" dirty="0"/>
              <a:t>Shai Matzliach</a:t>
            </a:r>
          </a:p>
        </p:txBody>
      </p:sp>
      <p:sp>
        <p:nvSpPr>
          <p:cNvPr id="31" name="Google Shape;745;p65">
            <a:extLst>
              <a:ext uri="{FF2B5EF4-FFF2-40B4-BE49-F238E27FC236}">
                <a16:creationId xmlns:a16="http://schemas.microsoft.com/office/drawing/2014/main" id="{DAE6DDB0-C232-4A8D-9840-F669077782EA}"/>
              </a:ext>
            </a:extLst>
          </p:cNvPr>
          <p:cNvSpPr txBox="1">
            <a:spLocks/>
          </p:cNvSpPr>
          <p:nvPr/>
        </p:nvSpPr>
        <p:spPr>
          <a:xfrm>
            <a:off x="4420005" y="2358390"/>
            <a:ext cx="1848300" cy="47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Didact Gothic"/>
              <a:buNone/>
              <a:defRPr sz="2300" b="0" i="0" u="none" strike="noStrike" cap="none">
                <a:solidFill>
                  <a:schemeClr val="accent2"/>
                </a:solidFill>
                <a:latin typeface="DM Serif Display"/>
                <a:ea typeface="DM Serif Display"/>
                <a:cs typeface="DM Serif Display"/>
                <a:sym typeface="DM Serif Display"/>
              </a:defRPr>
            </a:lvl1pPr>
            <a:lvl2pPr marL="914400" marR="0" lvl="1" indent="-317500" algn="ctr" rtl="0">
              <a:lnSpc>
                <a:spcPct val="100000"/>
              </a:lnSpc>
              <a:spcBef>
                <a:spcPts val="0"/>
              </a:spcBef>
              <a:spcAft>
                <a:spcPts val="0"/>
              </a:spcAft>
              <a:buClr>
                <a:schemeClr val="dk1"/>
              </a:buClr>
              <a:buSzPts val="1400"/>
              <a:buFont typeface="Didact Gothic"/>
              <a:buNone/>
              <a:defRPr sz="2300" b="0" i="0" u="none" strike="noStrike" cap="none">
                <a:solidFill>
                  <a:schemeClr val="accent2"/>
                </a:solidFill>
                <a:latin typeface="DM Serif Display"/>
                <a:ea typeface="DM Serif Display"/>
                <a:cs typeface="DM Serif Display"/>
                <a:sym typeface="DM Serif Display"/>
              </a:defRPr>
            </a:lvl2pPr>
            <a:lvl3pPr marL="1371600" marR="0" lvl="2" indent="-317500" algn="ctr" rtl="0">
              <a:lnSpc>
                <a:spcPct val="100000"/>
              </a:lnSpc>
              <a:spcBef>
                <a:spcPts val="0"/>
              </a:spcBef>
              <a:spcAft>
                <a:spcPts val="0"/>
              </a:spcAft>
              <a:buClr>
                <a:schemeClr val="dk1"/>
              </a:buClr>
              <a:buSzPts val="1400"/>
              <a:buFont typeface="Didact Gothic"/>
              <a:buNone/>
              <a:defRPr sz="2300" b="0" i="0" u="none" strike="noStrike" cap="none">
                <a:solidFill>
                  <a:schemeClr val="accent2"/>
                </a:solidFill>
                <a:latin typeface="DM Serif Display"/>
                <a:ea typeface="DM Serif Display"/>
                <a:cs typeface="DM Serif Display"/>
                <a:sym typeface="DM Serif Display"/>
              </a:defRPr>
            </a:lvl3pPr>
            <a:lvl4pPr marL="1828800" marR="0" lvl="3" indent="-317500" algn="ctr" rtl="0">
              <a:lnSpc>
                <a:spcPct val="100000"/>
              </a:lnSpc>
              <a:spcBef>
                <a:spcPts val="0"/>
              </a:spcBef>
              <a:spcAft>
                <a:spcPts val="0"/>
              </a:spcAft>
              <a:buClr>
                <a:schemeClr val="dk1"/>
              </a:buClr>
              <a:buSzPts val="1400"/>
              <a:buFont typeface="Didact Gothic"/>
              <a:buNone/>
              <a:defRPr sz="2300" b="0" i="0" u="none" strike="noStrike" cap="none">
                <a:solidFill>
                  <a:schemeClr val="accent2"/>
                </a:solidFill>
                <a:latin typeface="DM Serif Display"/>
                <a:ea typeface="DM Serif Display"/>
                <a:cs typeface="DM Serif Display"/>
                <a:sym typeface="DM Serif Display"/>
              </a:defRPr>
            </a:lvl4pPr>
            <a:lvl5pPr marL="2286000" marR="0" lvl="4" indent="-317500" algn="ctr" rtl="0">
              <a:lnSpc>
                <a:spcPct val="100000"/>
              </a:lnSpc>
              <a:spcBef>
                <a:spcPts val="0"/>
              </a:spcBef>
              <a:spcAft>
                <a:spcPts val="0"/>
              </a:spcAft>
              <a:buClr>
                <a:schemeClr val="dk1"/>
              </a:buClr>
              <a:buSzPts val="1400"/>
              <a:buFont typeface="Didact Gothic"/>
              <a:buNone/>
              <a:defRPr sz="2300" b="0" i="0" u="none" strike="noStrike" cap="none">
                <a:solidFill>
                  <a:schemeClr val="accent2"/>
                </a:solidFill>
                <a:latin typeface="DM Serif Display"/>
                <a:ea typeface="DM Serif Display"/>
                <a:cs typeface="DM Serif Display"/>
                <a:sym typeface="DM Serif Display"/>
              </a:defRPr>
            </a:lvl5pPr>
            <a:lvl6pPr marL="2743200" marR="0" lvl="5" indent="-317500" algn="ctr" rtl="0">
              <a:lnSpc>
                <a:spcPct val="100000"/>
              </a:lnSpc>
              <a:spcBef>
                <a:spcPts val="0"/>
              </a:spcBef>
              <a:spcAft>
                <a:spcPts val="0"/>
              </a:spcAft>
              <a:buClr>
                <a:schemeClr val="dk1"/>
              </a:buClr>
              <a:buSzPts val="1400"/>
              <a:buFont typeface="Didact Gothic"/>
              <a:buNone/>
              <a:defRPr sz="2300" b="0" i="0" u="none" strike="noStrike" cap="none">
                <a:solidFill>
                  <a:schemeClr val="accent2"/>
                </a:solidFill>
                <a:latin typeface="DM Serif Display"/>
                <a:ea typeface="DM Serif Display"/>
                <a:cs typeface="DM Serif Display"/>
                <a:sym typeface="DM Serif Display"/>
              </a:defRPr>
            </a:lvl6pPr>
            <a:lvl7pPr marL="3200400" marR="0" lvl="6" indent="-317500" algn="ctr" rtl="0">
              <a:lnSpc>
                <a:spcPct val="100000"/>
              </a:lnSpc>
              <a:spcBef>
                <a:spcPts val="0"/>
              </a:spcBef>
              <a:spcAft>
                <a:spcPts val="0"/>
              </a:spcAft>
              <a:buClr>
                <a:schemeClr val="dk1"/>
              </a:buClr>
              <a:buSzPts val="1400"/>
              <a:buFont typeface="Didact Gothic"/>
              <a:buNone/>
              <a:defRPr sz="2300" b="0" i="0" u="none" strike="noStrike" cap="none">
                <a:solidFill>
                  <a:schemeClr val="accent2"/>
                </a:solidFill>
                <a:latin typeface="DM Serif Display"/>
                <a:ea typeface="DM Serif Display"/>
                <a:cs typeface="DM Serif Display"/>
                <a:sym typeface="DM Serif Display"/>
              </a:defRPr>
            </a:lvl7pPr>
            <a:lvl8pPr marL="3657600" marR="0" lvl="7" indent="-317500" algn="ctr" rtl="0">
              <a:lnSpc>
                <a:spcPct val="100000"/>
              </a:lnSpc>
              <a:spcBef>
                <a:spcPts val="0"/>
              </a:spcBef>
              <a:spcAft>
                <a:spcPts val="0"/>
              </a:spcAft>
              <a:buClr>
                <a:schemeClr val="dk1"/>
              </a:buClr>
              <a:buSzPts val="1400"/>
              <a:buFont typeface="Didact Gothic"/>
              <a:buNone/>
              <a:defRPr sz="2300" b="0" i="0" u="none" strike="noStrike" cap="none">
                <a:solidFill>
                  <a:schemeClr val="accent2"/>
                </a:solidFill>
                <a:latin typeface="DM Serif Display"/>
                <a:ea typeface="DM Serif Display"/>
                <a:cs typeface="DM Serif Display"/>
                <a:sym typeface="DM Serif Display"/>
              </a:defRPr>
            </a:lvl8pPr>
            <a:lvl9pPr marL="4114800" marR="0" lvl="8" indent="-317500" algn="ctr" rtl="0">
              <a:lnSpc>
                <a:spcPct val="100000"/>
              </a:lnSpc>
              <a:spcBef>
                <a:spcPts val="0"/>
              </a:spcBef>
              <a:spcAft>
                <a:spcPts val="0"/>
              </a:spcAft>
              <a:buClr>
                <a:schemeClr val="dk1"/>
              </a:buClr>
              <a:buSzPts val="1400"/>
              <a:buFont typeface="Didact Gothic"/>
              <a:buNone/>
              <a:defRPr sz="2300" b="0" i="0" u="none" strike="noStrike" cap="none">
                <a:solidFill>
                  <a:schemeClr val="accent2"/>
                </a:solidFill>
                <a:latin typeface="DM Serif Display"/>
                <a:ea typeface="DM Serif Display"/>
                <a:cs typeface="DM Serif Display"/>
                <a:sym typeface="DM Serif Display"/>
              </a:defRPr>
            </a:lvl9pPr>
          </a:lstStyle>
          <a:p>
            <a:pPr algn="ctr"/>
            <a:r>
              <a:rPr lang="en-US" dirty="0" err="1"/>
              <a:t>Roei</a:t>
            </a:r>
            <a:endParaRPr lang="en-US" dirty="0"/>
          </a:p>
          <a:p>
            <a:pPr algn="ctr"/>
            <a:r>
              <a:rPr lang="en-US" dirty="0"/>
              <a:t>Zaborof</a:t>
            </a:r>
          </a:p>
        </p:txBody>
      </p:sp>
      <p:pic>
        <p:nvPicPr>
          <p:cNvPr id="21" name="Picture 20">
            <a:extLst>
              <a:ext uri="{FF2B5EF4-FFF2-40B4-BE49-F238E27FC236}">
                <a16:creationId xmlns:a16="http://schemas.microsoft.com/office/drawing/2014/main" id="{29017954-3543-41E0-8A58-48F5092C5AE9}"/>
              </a:ext>
            </a:extLst>
          </p:cNvPr>
          <p:cNvPicPr>
            <a:picLocks noChangeAspect="1"/>
          </p:cNvPicPr>
          <p:nvPr/>
        </p:nvPicPr>
        <p:blipFill rotWithShape="1">
          <a:blip r:embed="rId3"/>
          <a:srcRect l="73024" t="-5827" r="-7293" b="5827"/>
          <a:stretch/>
        </p:blipFill>
        <p:spPr>
          <a:xfrm>
            <a:off x="2854082" y="3054363"/>
            <a:ext cx="912991" cy="1896020"/>
          </a:xfrm>
          <a:prstGeom prst="rect">
            <a:avLst/>
          </a:prstGeom>
        </p:spPr>
      </p:pic>
      <p:pic>
        <p:nvPicPr>
          <p:cNvPr id="36" name="Picture 35">
            <a:extLst>
              <a:ext uri="{FF2B5EF4-FFF2-40B4-BE49-F238E27FC236}">
                <a16:creationId xmlns:a16="http://schemas.microsoft.com/office/drawing/2014/main" id="{5880008A-C687-466E-AA3D-401B5E208503}"/>
              </a:ext>
            </a:extLst>
          </p:cNvPr>
          <p:cNvPicPr>
            <a:picLocks noChangeAspect="1"/>
          </p:cNvPicPr>
          <p:nvPr/>
        </p:nvPicPr>
        <p:blipFill rotWithShape="1">
          <a:blip r:embed="rId3"/>
          <a:srcRect l="73024" t="-5827" r="-7293" b="5827"/>
          <a:stretch/>
        </p:blipFill>
        <p:spPr>
          <a:xfrm>
            <a:off x="3499380" y="3050250"/>
            <a:ext cx="912991" cy="1896020"/>
          </a:xfrm>
          <a:prstGeom prst="rect">
            <a:avLst/>
          </a:prstGeom>
        </p:spPr>
      </p:pic>
      <p:pic>
        <p:nvPicPr>
          <p:cNvPr id="22" name="Picture 21">
            <a:extLst>
              <a:ext uri="{FF2B5EF4-FFF2-40B4-BE49-F238E27FC236}">
                <a16:creationId xmlns:a16="http://schemas.microsoft.com/office/drawing/2014/main" id="{9C519437-07C4-49FD-95E4-2FA7A7044ECB}"/>
              </a:ext>
            </a:extLst>
          </p:cNvPr>
          <p:cNvPicPr>
            <a:picLocks noChangeAspect="1"/>
          </p:cNvPicPr>
          <p:nvPr/>
        </p:nvPicPr>
        <p:blipFill rotWithShape="1">
          <a:blip r:embed="rId4"/>
          <a:srcRect l="25707" t="-403" r="1976" b="403"/>
          <a:stretch/>
        </p:blipFill>
        <p:spPr>
          <a:xfrm>
            <a:off x="4149492" y="3154129"/>
            <a:ext cx="1926659" cy="1889924"/>
          </a:xfrm>
          <a:prstGeom prst="rect">
            <a:avLst/>
          </a:prstGeom>
        </p:spPr>
      </p:pic>
      <p:pic>
        <p:nvPicPr>
          <p:cNvPr id="2" name="Picture 1">
            <a:extLst>
              <a:ext uri="{FF2B5EF4-FFF2-40B4-BE49-F238E27FC236}">
                <a16:creationId xmlns:a16="http://schemas.microsoft.com/office/drawing/2014/main" id="{33E0518A-E1D9-47BF-872F-9DB296A36404}"/>
              </a:ext>
            </a:extLst>
          </p:cNvPr>
          <p:cNvPicPr>
            <a:picLocks noChangeAspect="1"/>
          </p:cNvPicPr>
          <p:nvPr/>
        </p:nvPicPr>
        <p:blipFill>
          <a:blip r:embed="rId5"/>
          <a:stretch>
            <a:fillRect/>
          </a:stretch>
        </p:blipFill>
        <p:spPr>
          <a:xfrm>
            <a:off x="8483429" y="4522124"/>
            <a:ext cx="503492" cy="5075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3"/>
          <p:cNvSpPr txBox="1">
            <a:spLocks noGrp="1"/>
          </p:cNvSpPr>
          <p:nvPr>
            <p:ph type="subTitle" idx="1"/>
          </p:nvPr>
        </p:nvSpPr>
        <p:spPr>
          <a:xfrm>
            <a:off x="3657600" y="1493068"/>
            <a:ext cx="4642305" cy="1632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dirty="0"/>
              <a:t>“In a moment of decision, the best thing you can do is the right thing to do, the next best thing is the wrong thing, and the worst thing you can do is nothing.”</a:t>
            </a:r>
            <a:endParaRPr dirty="0"/>
          </a:p>
        </p:txBody>
      </p:sp>
      <p:sp>
        <p:nvSpPr>
          <p:cNvPr id="300" name="Google Shape;300;p43"/>
          <p:cNvSpPr txBox="1">
            <a:spLocks noGrp="1"/>
          </p:cNvSpPr>
          <p:nvPr>
            <p:ph type="title"/>
          </p:nvPr>
        </p:nvSpPr>
        <p:spPr>
          <a:xfrm>
            <a:off x="4880805" y="3393415"/>
            <a:ext cx="3342900" cy="429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a:t>
            </a:r>
            <a:r>
              <a:rPr lang="en-US" dirty="0"/>
              <a:t>Theodore Roosevelt</a:t>
            </a:r>
            <a:endParaRPr dirty="0"/>
          </a:p>
        </p:txBody>
      </p:sp>
      <p:pic>
        <p:nvPicPr>
          <p:cNvPr id="301" name="Google Shape;301;p43"/>
          <p:cNvPicPr preferRelativeResize="0"/>
          <p:nvPr/>
        </p:nvPicPr>
        <p:blipFill rotWithShape="1">
          <a:blip r:embed="rId3">
            <a:alphaModFix/>
          </a:blip>
          <a:srcRect l="31721" r="31721"/>
          <a:stretch/>
        </p:blipFill>
        <p:spPr>
          <a:xfrm>
            <a:off x="-116115" y="0"/>
            <a:ext cx="3342907" cy="5143500"/>
          </a:xfrm>
          <a:prstGeom prst="rect">
            <a:avLst/>
          </a:prstGeom>
          <a:noFill/>
          <a:ln>
            <a:noFill/>
          </a:ln>
        </p:spPr>
      </p:pic>
    </p:spTree>
  </p:cSld>
  <p:clrMapOvr>
    <a:masterClrMapping/>
  </p:clrMapOvr>
</p:sld>
</file>

<file path=ppt/theme/theme1.xml><?xml version="1.0" encoding="utf-8"?>
<a:theme xmlns:a="http://schemas.openxmlformats.org/drawingml/2006/main" name="Darkle Slideshow by Slidesgo">
  <a:themeElements>
    <a:clrScheme name="Simple Light">
      <a:dk1>
        <a:srgbClr val="FFFFFF"/>
      </a:dk1>
      <a:lt1>
        <a:srgbClr val="000000"/>
      </a:lt1>
      <a:dk2>
        <a:srgbClr val="434343"/>
      </a:dk2>
      <a:lt2>
        <a:srgbClr val="FFFFFF"/>
      </a:lt2>
      <a:accent1>
        <a:srgbClr val="A3896F"/>
      </a:accent1>
      <a:accent2>
        <a:srgbClr val="C9B18E"/>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5147</TotalTime>
  <Words>1053</Words>
  <Application>Microsoft Office PowerPoint</Application>
  <PresentationFormat>On-screen Show (16:9)</PresentationFormat>
  <Paragraphs>78</Paragraphs>
  <Slides>8</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8</vt:i4>
      </vt:variant>
      <vt:variant>
        <vt:lpstr>Custom Shows</vt:lpstr>
      </vt:variant>
      <vt:variant>
        <vt:i4>1</vt:i4>
      </vt:variant>
    </vt:vector>
  </HeadingPairs>
  <TitlesOfParts>
    <vt:vector size="15" baseType="lpstr">
      <vt:lpstr>Didact Gothic</vt:lpstr>
      <vt:lpstr>Roboto</vt:lpstr>
      <vt:lpstr>Arial</vt:lpstr>
      <vt:lpstr>DM Serif Display</vt:lpstr>
      <vt:lpstr>Muli</vt:lpstr>
      <vt:lpstr>Darkle Slideshow by Slidesgo</vt:lpstr>
      <vt:lpstr>Million Job</vt:lpstr>
      <vt:lpstr>Our Program</vt:lpstr>
      <vt:lpstr>Bonus implementations</vt:lpstr>
      <vt:lpstr>Technologies in the project</vt:lpstr>
      <vt:lpstr>Transitions between menus</vt:lpstr>
      <vt:lpstr>Challenges we have faced</vt:lpstr>
      <vt:lpstr>Our Team</vt:lpstr>
      <vt:lpstr>—Theodore Roosevelt</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Million Job</dc:title>
  <dc:creator>shai matzliach</dc:creator>
  <cp:lastModifiedBy>Shai Matzliach</cp:lastModifiedBy>
  <cp:revision>10</cp:revision>
  <dcterms:modified xsi:type="dcterms:W3CDTF">2022-01-02T13:53:34Z</dcterms:modified>
</cp:coreProperties>
</file>